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sldIdLst>
    <p:sldId id="256" r:id="rId2"/>
    <p:sldId id="270" r:id="rId3"/>
    <p:sldId id="271" r:id="rId4"/>
    <p:sldId id="258" r:id="rId5"/>
    <p:sldId id="259" r:id="rId6"/>
    <p:sldId id="260" r:id="rId7"/>
    <p:sldId id="261" r:id="rId8"/>
    <p:sldId id="262" r:id="rId9"/>
    <p:sldId id="263" r:id="rId10"/>
    <p:sldId id="267" r:id="rId11"/>
    <p:sldId id="282" r:id="rId12"/>
    <p:sldId id="284" r:id="rId13"/>
    <p:sldId id="285" r:id="rId14"/>
    <p:sldId id="283" r:id="rId15"/>
    <p:sldId id="275" r:id="rId16"/>
    <p:sldId id="264" r:id="rId17"/>
    <p:sldId id="277" r:id="rId18"/>
    <p:sldId id="279" r:id="rId19"/>
    <p:sldId id="280" r:id="rId20"/>
    <p:sldId id="281" r:id="rId21"/>
    <p:sldId id="266" r:id="rId22"/>
    <p:sldId id="27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220" autoAdjust="0"/>
  </p:normalViewPr>
  <p:slideViewPr>
    <p:cSldViewPr snapToGrid="0">
      <p:cViewPr varScale="1">
        <p:scale>
          <a:sx n="81" d="100"/>
          <a:sy n="81" d="100"/>
        </p:scale>
        <p:origin x="7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30C295-5888-4367-84A9-6BCD3E8B874E}"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6141E-CBC5-49C9-937B-EC32FC2E7F1A}" type="slidenum">
              <a:rPr lang="en-US" smtClean="0"/>
              <a:t>‹#›</a:t>
            </a:fld>
            <a:endParaRPr lang="en-US"/>
          </a:p>
        </p:txBody>
      </p:sp>
    </p:spTree>
    <p:extLst>
      <p:ext uri="{BB962C8B-B14F-4D97-AF65-F5344CB8AC3E}">
        <p14:creationId xmlns:p14="http://schemas.microsoft.com/office/powerpoint/2010/main" val="2766633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2</a:t>
            </a:fld>
            <a:endParaRPr lang="en-US"/>
          </a:p>
        </p:txBody>
      </p:sp>
    </p:spTree>
    <p:extLst>
      <p:ext uri="{BB962C8B-B14F-4D97-AF65-F5344CB8AC3E}">
        <p14:creationId xmlns:p14="http://schemas.microsoft.com/office/powerpoint/2010/main" val="3878061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13</a:t>
            </a:fld>
            <a:endParaRPr lang="en-US"/>
          </a:p>
        </p:txBody>
      </p:sp>
    </p:spTree>
    <p:extLst>
      <p:ext uri="{BB962C8B-B14F-4D97-AF65-F5344CB8AC3E}">
        <p14:creationId xmlns:p14="http://schemas.microsoft.com/office/powerpoint/2010/main" val="3173245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14</a:t>
            </a:fld>
            <a:endParaRPr lang="en-US"/>
          </a:p>
        </p:txBody>
      </p:sp>
    </p:spTree>
    <p:extLst>
      <p:ext uri="{BB962C8B-B14F-4D97-AF65-F5344CB8AC3E}">
        <p14:creationId xmlns:p14="http://schemas.microsoft.com/office/powerpoint/2010/main" val="1105783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Samples in each epoch were generated randomly from the data.</a:t>
            </a:r>
          </a:p>
        </p:txBody>
      </p:sp>
      <p:sp>
        <p:nvSpPr>
          <p:cNvPr id="4" name="Slide Number Placeholder 3"/>
          <p:cNvSpPr>
            <a:spLocks noGrp="1"/>
          </p:cNvSpPr>
          <p:nvPr>
            <p:ph type="sldNum" sz="quarter" idx="5"/>
          </p:nvPr>
        </p:nvSpPr>
        <p:spPr/>
        <p:txBody>
          <a:bodyPr/>
          <a:lstStyle/>
          <a:p>
            <a:fld id="{DCF6141E-CBC5-49C9-937B-EC32FC2E7F1A}" type="slidenum">
              <a:rPr lang="en-US" smtClean="0"/>
              <a:t>15</a:t>
            </a:fld>
            <a:endParaRPr lang="en-US"/>
          </a:p>
        </p:txBody>
      </p:sp>
    </p:spTree>
    <p:extLst>
      <p:ext uri="{BB962C8B-B14F-4D97-AF65-F5344CB8AC3E}">
        <p14:creationId xmlns:p14="http://schemas.microsoft.com/office/powerpoint/2010/main" val="3507102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Samples in each epoch were generated randomly from the data.</a:t>
            </a:r>
          </a:p>
        </p:txBody>
      </p:sp>
      <p:sp>
        <p:nvSpPr>
          <p:cNvPr id="4" name="Slide Number Placeholder 3"/>
          <p:cNvSpPr>
            <a:spLocks noGrp="1"/>
          </p:cNvSpPr>
          <p:nvPr>
            <p:ph type="sldNum" sz="quarter" idx="5"/>
          </p:nvPr>
        </p:nvSpPr>
        <p:spPr/>
        <p:txBody>
          <a:bodyPr/>
          <a:lstStyle/>
          <a:p>
            <a:fld id="{DCF6141E-CBC5-49C9-937B-EC32FC2E7F1A}" type="slidenum">
              <a:rPr lang="en-US" smtClean="0"/>
              <a:t>16</a:t>
            </a:fld>
            <a:endParaRPr lang="en-US"/>
          </a:p>
        </p:txBody>
      </p:sp>
    </p:spTree>
    <p:extLst>
      <p:ext uri="{BB962C8B-B14F-4D97-AF65-F5344CB8AC3E}">
        <p14:creationId xmlns:p14="http://schemas.microsoft.com/office/powerpoint/2010/main" val="1839662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17</a:t>
            </a:fld>
            <a:endParaRPr lang="en-US"/>
          </a:p>
        </p:txBody>
      </p:sp>
    </p:spTree>
    <p:extLst>
      <p:ext uri="{BB962C8B-B14F-4D97-AF65-F5344CB8AC3E}">
        <p14:creationId xmlns:p14="http://schemas.microsoft.com/office/powerpoint/2010/main" val="284732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18</a:t>
            </a:fld>
            <a:endParaRPr lang="en-US"/>
          </a:p>
        </p:txBody>
      </p:sp>
    </p:spTree>
    <p:extLst>
      <p:ext uri="{BB962C8B-B14F-4D97-AF65-F5344CB8AC3E}">
        <p14:creationId xmlns:p14="http://schemas.microsoft.com/office/powerpoint/2010/main" val="3594573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19</a:t>
            </a:fld>
            <a:endParaRPr lang="en-US"/>
          </a:p>
        </p:txBody>
      </p:sp>
    </p:spTree>
    <p:extLst>
      <p:ext uri="{BB962C8B-B14F-4D97-AF65-F5344CB8AC3E}">
        <p14:creationId xmlns:p14="http://schemas.microsoft.com/office/powerpoint/2010/main" val="49961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20</a:t>
            </a:fld>
            <a:endParaRPr lang="en-US"/>
          </a:p>
        </p:txBody>
      </p:sp>
    </p:spTree>
    <p:extLst>
      <p:ext uri="{BB962C8B-B14F-4D97-AF65-F5344CB8AC3E}">
        <p14:creationId xmlns:p14="http://schemas.microsoft.com/office/powerpoint/2010/main" val="650801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water and vehicle similarity here? Reference 2017 paper with similar results for general image detection?</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21</a:t>
            </a:fld>
            <a:endParaRPr lang="en-US"/>
          </a:p>
        </p:txBody>
      </p:sp>
    </p:spTree>
    <p:extLst>
      <p:ext uri="{BB962C8B-B14F-4D97-AF65-F5344CB8AC3E}">
        <p14:creationId xmlns:p14="http://schemas.microsoft.com/office/powerpoint/2010/main" val="3830762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types of augmentation include masking, patches from data, </a:t>
            </a:r>
            <a:r>
              <a:rPr lang="en-US" dirty="0" err="1"/>
              <a:t>etc</a:t>
            </a:r>
            <a:r>
              <a:rPr lang="en-US" dirty="0"/>
              <a:t>…</a:t>
            </a:r>
          </a:p>
          <a:p>
            <a:endParaRPr lang="en-US" dirty="0"/>
          </a:p>
          <a:p>
            <a:r>
              <a:rPr lang="en-US" dirty="0"/>
              <a:t>Resources and research include:</a:t>
            </a:r>
          </a:p>
          <a:p>
            <a:r>
              <a:rPr lang="en-US" dirty="0"/>
              <a:t>Existing papers, many Kaggle posts, and a good amount of support for building a U-Net in </a:t>
            </a:r>
            <a:r>
              <a:rPr lang="en-US" dirty="0" err="1"/>
              <a:t>Keras</a:t>
            </a:r>
            <a:r>
              <a:rPr lang="en-US" dirty="0"/>
              <a:t>.</a:t>
            </a:r>
          </a:p>
          <a:p>
            <a:endParaRPr lang="en-US" dirty="0"/>
          </a:p>
          <a:p>
            <a:r>
              <a:rPr lang="en-US" dirty="0"/>
              <a:t>The five models in this set could be merged to ‘cover more ground’ – a conglomerated model could learn even more from other objects nearby. A vehicle might increase the likelihood of a road being classified and vice-versa. Other networks like </a:t>
            </a:r>
            <a:r>
              <a:rPr lang="en-US" dirty="0" err="1"/>
              <a:t>resnet</a:t>
            </a:r>
            <a:r>
              <a:rPr lang="en-US" dirty="0"/>
              <a:t> could also be explored.</a:t>
            </a:r>
          </a:p>
          <a:p>
            <a:endParaRPr lang="en-US" dirty="0"/>
          </a:p>
          <a:p>
            <a:r>
              <a:rPr lang="en-US" dirty="0"/>
              <a:t>Other problems: Maybe NLP? Where the probabilities for words in a 1-D convolution layer Could </a:t>
            </a:r>
          </a:p>
        </p:txBody>
      </p:sp>
      <p:sp>
        <p:nvSpPr>
          <p:cNvPr id="4" name="Slide Number Placeholder 3"/>
          <p:cNvSpPr>
            <a:spLocks noGrp="1"/>
          </p:cNvSpPr>
          <p:nvPr>
            <p:ph type="sldNum" sz="quarter" idx="5"/>
          </p:nvPr>
        </p:nvSpPr>
        <p:spPr/>
        <p:txBody>
          <a:bodyPr/>
          <a:lstStyle/>
          <a:p>
            <a:fld id="{DCF6141E-CBC5-49C9-937B-EC32FC2E7F1A}" type="slidenum">
              <a:rPr lang="en-US" smtClean="0"/>
              <a:t>22</a:t>
            </a:fld>
            <a:endParaRPr lang="en-US"/>
          </a:p>
        </p:txBody>
      </p:sp>
    </p:spTree>
    <p:extLst>
      <p:ext uri="{BB962C8B-B14F-4D97-AF65-F5344CB8AC3E}">
        <p14:creationId xmlns:p14="http://schemas.microsoft.com/office/powerpoint/2010/main" val="360195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Verdict: to some extent, yes!</a:t>
            </a:r>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3</a:t>
            </a:fld>
            <a:endParaRPr lang="en-US"/>
          </a:p>
        </p:txBody>
      </p:sp>
    </p:spTree>
    <p:extLst>
      <p:ext uri="{BB962C8B-B14F-4D97-AF65-F5344CB8AC3E}">
        <p14:creationId xmlns:p14="http://schemas.microsoft.com/office/powerpoint/2010/main" val="28060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6</a:t>
            </a:fld>
            <a:endParaRPr lang="en-US"/>
          </a:p>
        </p:txBody>
      </p:sp>
    </p:spTree>
    <p:extLst>
      <p:ext uri="{BB962C8B-B14F-4D97-AF65-F5344CB8AC3E}">
        <p14:creationId xmlns:p14="http://schemas.microsoft.com/office/powerpoint/2010/main" val="2668113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7</a:t>
            </a:fld>
            <a:endParaRPr lang="en-US"/>
          </a:p>
        </p:txBody>
      </p:sp>
    </p:spTree>
    <p:extLst>
      <p:ext uri="{BB962C8B-B14F-4D97-AF65-F5344CB8AC3E}">
        <p14:creationId xmlns:p14="http://schemas.microsoft.com/office/powerpoint/2010/main" val="17351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U-NET - slightly modified from the original version created by the University of Freiburg, Germany.</a:t>
            </a:r>
          </a:p>
          <a:p>
            <a:r>
              <a:rPr lang="en-US" dirty="0"/>
              <a:t>For each section of train cached data</a:t>
            </a:r>
          </a:p>
          <a:p>
            <a:r>
              <a:rPr lang="en-US" dirty="0"/>
              <a:t>Batch size: 128</a:t>
            </a:r>
          </a:p>
          <a:p>
            <a:r>
              <a:rPr lang="en-US" dirty="0"/>
              <a:t>Epochs: 50</a:t>
            </a:r>
          </a:p>
          <a:p>
            <a:endParaRPr lang="en-US" dirty="0"/>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8</a:t>
            </a:fld>
            <a:endParaRPr lang="en-US"/>
          </a:p>
        </p:txBody>
      </p:sp>
    </p:spTree>
    <p:extLst>
      <p:ext uri="{BB962C8B-B14F-4D97-AF65-F5344CB8AC3E}">
        <p14:creationId xmlns:p14="http://schemas.microsoft.com/office/powerpoint/2010/main" val="1314283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9</a:t>
            </a:fld>
            <a:endParaRPr lang="en-US"/>
          </a:p>
        </p:txBody>
      </p:sp>
    </p:spTree>
    <p:extLst>
      <p:ext uri="{BB962C8B-B14F-4D97-AF65-F5344CB8AC3E}">
        <p14:creationId xmlns:p14="http://schemas.microsoft.com/office/powerpoint/2010/main" val="1301668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10</a:t>
            </a:fld>
            <a:endParaRPr lang="en-US"/>
          </a:p>
        </p:txBody>
      </p:sp>
    </p:spTree>
    <p:extLst>
      <p:ext uri="{BB962C8B-B14F-4D97-AF65-F5344CB8AC3E}">
        <p14:creationId xmlns:p14="http://schemas.microsoft.com/office/powerpoint/2010/main" val="3199618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11</a:t>
            </a:fld>
            <a:endParaRPr lang="en-US"/>
          </a:p>
        </p:txBody>
      </p:sp>
    </p:spTree>
    <p:extLst>
      <p:ext uri="{BB962C8B-B14F-4D97-AF65-F5344CB8AC3E}">
        <p14:creationId xmlns:p14="http://schemas.microsoft.com/office/powerpoint/2010/main" val="32574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F6141E-CBC5-49C9-937B-EC32FC2E7F1A}" type="slidenum">
              <a:rPr lang="en-US" smtClean="0"/>
              <a:t>12</a:t>
            </a:fld>
            <a:endParaRPr lang="en-US"/>
          </a:p>
        </p:txBody>
      </p:sp>
    </p:spTree>
    <p:extLst>
      <p:ext uri="{BB962C8B-B14F-4D97-AF65-F5344CB8AC3E}">
        <p14:creationId xmlns:p14="http://schemas.microsoft.com/office/powerpoint/2010/main" val="2570759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16561EA-F690-4A14-97D5-353407ED88E6}"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65370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783271-4D1D-4433-9C32-C471C38C2AD9}" type="datetime1">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0278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D97FD-097B-4839-899D-C6C9EC33E087}" type="datetime1">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4384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6AD4F5-E7F8-411C-9148-DCCF854E3C1E}"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5412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577169B-DBF1-4789-B248-7B3225B8E253}"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648408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4078734-080E-44CE-9C2B-69048DB43224}" type="datetime1">
              <a:rPr lang="en-US" smtClean="0"/>
              <a:t>4/22/2020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0249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CF7FFC5-5041-4369-90B7-AFC98DDB9C48}"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96277442"/>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0B9EFE-7FBE-4576-8C5A-3086888B5019}" type="datetime1">
              <a:rPr lang="en-US" smtClean="0"/>
              <a:t>4/22/2020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8395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CF0F3B-FCCF-4DAA-A04C-840FEB437A05}" type="datetime1">
              <a:rPr lang="en-US" smtClean="0"/>
              <a:t>4/22/2020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7343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5DA778D-A745-4A93-BD51-EE3C206ADDB3}" type="datetime1">
              <a:rPr lang="en-US" smtClean="0"/>
              <a:t>4/22/2020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68190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89F4759-DAEB-4387-BF90-FEA98B8F0D93}" type="datetime1">
              <a:rPr lang="en-US" smtClean="0"/>
              <a:t>4/22/2020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5593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CF7FFC5-5041-4369-90B7-AFC98DDB9C48}" type="datetime1">
              <a:rPr lang="en-US" smtClean="0"/>
              <a:t>4/22/2020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55150351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Gardens_by_the_Bay" TargetMode="External"/><Relationship Id="rId13" Type="http://schemas.openxmlformats.org/officeDocument/2006/relationships/image" Target="../media/image6.jpg"/><Relationship Id="rId18" Type="http://schemas.openxmlformats.org/officeDocument/2006/relationships/hyperlink" Target="https://en.wikipedia.org/wiki/Bus" TargetMode="External"/><Relationship Id="rId3" Type="http://schemas.openxmlformats.org/officeDocument/2006/relationships/image" Target="../media/image1.jpg"/><Relationship Id="rId21" Type="http://schemas.openxmlformats.org/officeDocument/2006/relationships/image" Target="../media/image10.jpg"/><Relationship Id="rId7" Type="http://schemas.openxmlformats.org/officeDocument/2006/relationships/image" Target="../media/image3.jpg"/><Relationship Id="rId12" Type="http://schemas.openxmlformats.org/officeDocument/2006/relationships/hyperlink" Target="https://en.wikipedia.org/wiki/Deciduous" TargetMode="External"/><Relationship Id="rId17" Type="http://schemas.openxmlformats.org/officeDocument/2006/relationships/image" Target="../media/image8.jpg"/><Relationship Id="rId2" Type="http://schemas.openxmlformats.org/officeDocument/2006/relationships/notesSlide" Target="../notesSlides/notesSlide1.xml"/><Relationship Id="rId16" Type="http://schemas.openxmlformats.org/officeDocument/2006/relationships/hyperlink" Target="https://en.wikipedia.org/wiki/Electric_vehicle_warning_sounds" TargetMode="External"/><Relationship Id="rId20" Type="http://schemas.openxmlformats.org/officeDocument/2006/relationships/hyperlink" Target="https://en.wikipedia.org/wiki/Lake_Carmel_(New_York)" TargetMode="External"/><Relationship Id="rId1" Type="http://schemas.openxmlformats.org/officeDocument/2006/relationships/slideLayout" Target="../slideLayouts/slideLayout1.xml"/><Relationship Id="rId6" Type="http://schemas.openxmlformats.org/officeDocument/2006/relationships/hyperlink" Target="https://pixabay.com/en/walking-trail-forest-woods-1031654/" TargetMode="External"/><Relationship Id="rId11" Type="http://schemas.openxmlformats.org/officeDocument/2006/relationships/image" Target="../media/image5.jpg"/><Relationship Id="rId5" Type="http://schemas.openxmlformats.org/officeDocument/2006/relationships/image" Target="../media/image2.jpg"/><Relationship Id="rId15" Type="http://schemas.openxmlformats.org/officeDocument/2006/relationships/image" Target="../media/image7.jpg"/><Relationship Id="rId10" Type="http://schemas.openxmlformats.org/officeDocument/2006/relationships/hyperlink" Target="https://pxhere.com/en/photo/1207548" TargetMode="External"/><Relationship Id="rId19" Type="http://schemas.openxmlformats.org/officeDocument/2006/relationships/image" Target="../media/image9.jpg"/><Relationship Id="rId4" Type="http://schemas.openxmlformats.org/officeDocument/2006/relationships/hyperlink" Target="https://en.wikipedia.org/wiki/Shoulder_(road)" TargetMode="External"/><Relationship Id="rId9" Type="http://schemas.openxmlformats.org/officeDocument/2006/relationships/image" Target="../media/image4.jpg"/><Relationship Id="rId14" Type="http://schemas.openxmlformats.org/officeDocument/2006/relationships/hyperlink" Target="http://www.museion.ku.dk/2012/05/cultivating-followers-on-social-media-when-you-want-to-communicate-science/" TargetMode="External"/><Relationship Id="rId22" Type="http://schemas.openxmlformats.org/officeDocument/2006/relationships/hyperlink" Target="https://en.wikipedia.org/wiki/Metolius_Riv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2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pixabay.com/en/nature-plant-tree-2027899/" TargetMode="External"/><Relationship Id="rId7" Type="http://schemas.openxmlformats.org/officeDocument/2006/relationships/hyperlink" Target="https://www.flickr.com/photos/nasamarshall/12636426514/" TargetMode="Externa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jpg"/><Relationship Id="rId5" Type="http://schemas.openxmlformats.org/officeDocument/2006/relationships/hyperlink" Target="http://pngimg.com/download/28016" TargetMode="External"/><Relationship Id="rId4" Type="http://schemas.openxmlformats.org/officeDocument/2006/relationships/image" Target="../media/image14.png"/><Relationship Id="rId9" Type="http://schemas.openxmlformats.org/officeDocument/2006/relationships/hyperlink" Target="http://www.freestockphotos.biz/stockphoto/15362"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470B9D0-3FD0-44E4-A25E-0EC623E66513}"/>
              </a:ext>
            </a:extLst>
          </p:cNvPr>
          <p:cNvSpPr>
            <a:spLocks noGrp="1"/>
          </p:cNvSpPr>
          <p:nvPr>
            <p:ph type="subTitle" idx="1"/>
          </p:nvPr>
        </p:nvSpPr>
        <p:spPr>
          <a:xfrm>
            <a:off x="1262729" y="5499895"/>
            <a:ext cx="9638443" cy="888205"/>
          </a:xfrm>
        </p:spPr>
        <p:txBody>
          <a:bodyPr>
            <a:normAutofit/>
          </a:bodyPr>
          <a:lstStyle/>
          <a:p>
            <a:pPr>
              <a:lnSpc>
                <a:spcPct val="90000"/>
              </a:lnSpc>
            </a:pPr>
            <a:r>
              <a:rPr lang="en-US" sz="1600" dirty="0"/>
              <a:t>Nick Harbeck</a:t>
            </a:r>
          </a:p>
          <a:p>
            <a:pPr>
              <a:lnSpc>
                <a:spcPct val="90000"/>
              </a:lnSpc>
            </a:pPr>
            <a:r>
              <a:rPr lang="en-US" sz="1600" dirty="0" err="1"/>
              <a:t>XinyuYao</a:t>
            </a:r>
            <a:endParaRPr lang="en-US" sz="1600" dirty="0"/>
          </a:p>
        </p:txBody>
      </p:sp>
      <p:sp>
        <p:nvSpPr>
          <p:cNvPr id="12" name="Rectangle 11">
            <a:extLst>
              <a:ext uri="{FF2B5EF4-FFF2-40B4-BE49-F238E27FC236}">
                <a16:creationId xmlns:a16="http://schemas.microsoft.com/office/drawing/2014/main" id="{84167985-D6E9-40FF-97C0-4B6D373E8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68" y="640080"/>
            <a:ext cx="10911865" cy="462686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801362-349C-44BE-BEF6-8E926E1D3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6" y="804672"/>
            <a:ext cx="10579608" cy="42976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F89B13-4BBF-4E5E-AD3A-EDC4CFCA3357}"/>
              </a:ext>
            </a:extLst>
          </p:cNvPr>
          <p:cNvSpPr>
            <a:spLocks noGrp="1"/>
          </p:cNvSpPr>
          <p:nvPr>
            <p:ph type="ctrTitle"/>
          </p:nvPr>
        </p:nvSpPr>
        <p:spPr>
          <a:xfrm>
            <a:off x="1065709" y="1283860"/>
            <a:ext cx="10032481" cy="3339303"/>
          </a:xfrm>
          <a:ln>
            <a:noFill/>
          </a:ln>
        </p:spPr>
        <p:txBody>
          <a:bodyPr>
            <a:normAutofit/>
          </a:bodyPr>
          <a:lstStyle/>
          <a:p>
            <a:r>
              <a:rPr lang="en-US" sz="5000" dirty="0"/>
              <a:t>Training an Eye in the Sky</a:t>
            </a:r>
          </a:p>
        </p:txBody>
      </p:sp>
      <p:sp>
        <p:nvSpPr>
          <p:cNvPr id="9" name="Subtitle 2">
            <a:extLst>
              <a:ext uri="{FF2B5EF4-FFF2-40B4-BE49-F238E27FC236}">
                <a16:creationId xmlns:a16="http://schemas.microsoft.com/office/drawing/2014/main" id="{8D387982-344D-4D7D-8EBB-C9A46E05875C}"/>
              </a:ext>
            </a:extLst>
          </p:cNvPr>
          <p:cNvSpPr txBox="1">
            <a:spLocks/>
          </p:cNvSpPr>
          <p:nvPr/>
        </p:nvSpPr>
        <p:spPr>
          <a:xfrm>
            <a:off x="1276778" y="3407331"/>
            <a:ext cx="9638443" cy="888205"/>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nSpc>
                <a:spcPct val="90000"/>
              </a:lnSpc>
            </a:pPr>
            <a:r>
              <a:rPr lang="en-US" dirty="0">
                <a:solidFill>
                  <a:schemeClr val="bg1">
                    <a:lumMod val="65000"/>
                    <a:lumOff val="35000"/>
                  </a:schemeClr>
                </a:solidFill>
              </a:rPr>
              <a:t>Image Detection with Machine Learning</a:t>
            </a:r>
          </a:p>
          <a:p>
            <a:pPr>
              <a:lnSpc>
                <a:spcPct val="90000"/>
              </a:lnSpc>
            </a:pPr>
            <a:r>
              <a:rPr lang="en-US" sz="1600" dirty="0">
                <a:solidFill>
                  <a:schemeClr val="bg1">
                    <a:lumMod val="65000"/>
                    <a:lumOff val="35000"/>
                  </a:schemeClr>
                </a:solidFill>
              </a:rPr>
              <a:t>4-22-2020</a:t>
            </a:r>
          </a:p>
        </p:txBody>
      </p:sp>
    </p:spTree>
    <p:extLst>
      <p:ext uri="{BB962C8B-B14F-4D97-AF65-F5344CB8AC3E}">
        <p14:creationId xmlns:p14="http://schemas.microsoft.com/office/powerpoint/2010/main" val="4032021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8340090" y="640080"/>
            <a:ext cx="3044952" cy="1627632"/>
          </a:xfrm>
        </p:spPr>
        <p:txBody>
          <a:bodyPr>
            <a:normAutofit/>
          </a:bodyPr>
          <a:lstStyle/>
          <a:p>
            <a:r>
              <a:rPr lang="en-US" sz="2400" dirty="0"/>
              <a:t>Results and Conclusions</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7856561" y="2672020"/>
            <a:ext cx="4012010" cy="2032060"/>
          </a:xfrm>
        </p:spPr>
        <p:txBody>
          <a:bodyPr>
            <a:normAutofit/>
          </a:bodyPr>
          <a:lstStyle/>
          <a:p>
            <a:r>
              <a:rPr lang="en-US" sz="1800" dirty="0"/>
              <a:t>Some features were easier to distinguish than others, but this is consistent with existing research on this dataset.</a:t>
            </a:r>
          </a:p>
          <a:p>
            <a:endParaRPr lang="en-US" sz="1800" dirty="0"/>
          </a:p>
          <a:p>
            <a:r>
              <a:rPr lang="en-US" sz="1800" dirty="0"/>
              <a:t>These results could also be consistent with the scores on the leaderboard.</a:t>
            </a:r>
          </a:p>
          <a:p>
            <a:endParaRPr lang="en-US" sz="1800" dirty="0"/>
          </a:p>
          <a:p>
            <a:endParaRPr lang="en-US" sz="1800" dirty="0"/>
          </a:p>
        </p:txBody>
      </p:sp>
      <p:sp>
        <p:nvSpPr>
          <p:cNvPr id="18" name="Rectangle 17">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10</a:t>
            </a:fld>
            <a:endParaRPr lang="en-US"/>
          </a:p>
        </p:txBody>
      </p:sp>
      <p:graphicFrame>
        <p:nvGraphicFramePr>
          <p:cNvPr id="3" name="Table 3">
            <a:extLst>
              <a:ext uri="{FF2B5EF4-FFF2-40B4-BE49-F238E27FC236}">
                <a16:creationId xmlns:a16="http://schemas.microsoft.com/office/drawing/2014/main" id="{F84C7CC3-3C49-4C74-BE3E-82B52DE869AF}"/>
              </a:ext>
            </a:extLst>
          </p:cNvPr>
          <p:cNvGraphicFramePr>
            <a:graphicFrameLocks noGrp="1"/>
          </p:cNvGraphicFramePr>
          <p:nvPr>
            <p:extLst>
              <p:ext uri="{D42A27DB-BD31-4B8C-83A1-F6EECF244321}">
                <p14:modId xmlns:p14="http://schemas.microsoft.com/office/powerpoint/2010/main" val="93732962"/>
              </p:ext>
            </p:extLst>
          </p:nvPr>
        </p:nvGraphicFramePr>
        <p:xfrm>
          <a:off x="1554679" y="1778762"/>
          <a:ext cx="5042356" cy="2519680"/>
        </p:xfrm>
        <a:graphic>
          <a:graphicData uri="http://schemas.openxmlformats.org/drawingml/2006/table">
            <a:tbl>
              <a:tblPr firstRow="1" bandRow="1">
                <a:tableStyleId>{073A0DAA-6AF3-43AB-8588-CEC1D06C72B9}</a:tableStyleId>
              </a:tblPr>
              <a:tblGrid>
                <a:gridCol w="2156142">
                  <a:extLst>
                    <a:ext uri="{9D8B030D-6E8A-4147-A177-3AD203B41FA5}">
                      <a16:colId xmlns:a16="http://schemas.microsoft.com/office/drawing/2014/main" val="268017615"/>
                    </a:ext>
                  </a:extLst>
                </a:gridCol>
                <a:gridCol w="1443107">
                  <a:extLst>
                    <a:ext uri="{9D8B030D-6E8A-4147-A177-3AD203B41FA5}">
                      <a16:colId xmlns:a16="http://schemas.microsoft.com/office/drawing/2014/main" val="2852502624"/>
                    </a:ext>
                  </a:extLst>
                </a:gridCol>
                <a:gridCol w="1443107">
                  <a:extLst>
                    <a:ext uri="{9D8B030D-6E8A-4147-A177-3AD203B41FA5}">
                      <a16:colId xmlns:a16="http://schemas.microsoft.com/office/drawing/2014/main" val="593227670"/>
                    </a:ext>
                  </a:extLst>
                </a:gridCol>
              </a:tblGrid>
              <a:tr h="370840">
                <a:tc>
                  <a:txBody>
                    <a:bodyPr/>
                    <a:lstStyle/>
                    <a:p>
                      <a:pPr algn="ctr"/>
                      <a:r>
                        <a:rPr lang="en-US" sz="1400" dirty="0">
                          <a:solidFill>
                            <a:schemeClr val="tx1">
                              <a:lumMod val="85000"/>
                            </a:schemeClr>
                          </a:solidFill>
                        </a:rPr>
                        <a:t>Type of Feature Detection</a:t>
                      </a:r>
                    </a:p>
                  </a:txBody>
                  <a:tcPr/>
                </a:tc>
                <a:tc>
                  <a:txBody>
                    <a:bodyPr/>
                    <a:lstStyle/>
                    <a:p>
                      <a:pPr algn="ctr"/>
                      <a:r>
                        <a:rPr lang="en-US" sz="1400" dirty="0">
                          <a:solidFill>
                            <a:schemeClr val="tx1">
                              <a:lumMod val="85000"/>
                            </a:schemeClr>
                          </a:solidFill>
                        </a:rPr>
                        <a:t>Training Jaccard Index</a:t>
                      </a:r>
                    </a:p>
                  </a:txBody>
                  <a:tcPr/>
                </a:tc>
                <a:tc>
                  <a:txBody>
                    <a:bodyPr/>
                    <a:lstStyle/>
                    <a:p>
                      <a:pPr algn="ctr"/>
                      <a:r>
                        <a:rPr lang="en-US" sz="1400" dirty="0">
                          <a:solidFill>
                            <a:schemeClr val="tx1">
                              <a:lumMod val="85000"/>
                            </a:schemeClr>
                          </a:solidFill>
                        </a:rPr>
                        <a:t>Test Jaccard Index</a:t>
                      </a:r>
                    </a:p>
                  </a:txBody>
                  <a:tcPr/>
                </a:tc>
                <a:extLst>
                  <a:ext uri="{0D108BD9-81ED-4DB2-BD59-A6C34878D82A}">
                    <a16:rowId xmlns:a16="http://schemas.microsoft.com/office/drawing/2014/main" val="3812319097"/>
                  </a:ext>
                </a:extLst>
              </a:tr>
              <a:tr h="370840">
                <a:tc>
                  <a:txBody>
                    <a:bodyPr/>
                    <a:lstStyle/>
                    <a:p>
                      <a:r>
                        <a:rPr lang="en-US" sz="1400" dirty="0">
                          <a:solidFill>
                            <a:schemeClr val="bg1">
                              <a:lumMod val="75000"/>
                              <a:lumOff val="25000"/>
                            </a:schemeClr>
                          </a:solidFill>
                        </a:rPr>
                        <a:t>Roads and Tracks</a:t>
                      </a:r>
                    </a:p>
                  </a:txBody>
                  <a:tcPr/>
                </a:tc>
                <a:tc>
                  <a:txBody>
                    <a:bodyPr/>
                    <a:lstStyle/>
                    <a:p>
                      <a:pPr algn="ctr"/>
                      <a:r>
                        <a:rPr lang="en-US" sz="1400" dirty="0">
                          <a:solidFill>
                            <a:schemeClr val="bg1">
                              <a:lumMod val="75000"/>
                              <a:lumOff val="25000"/>
                            </a:schemeClr>
                          </a:solidFill>
                        </a:rPr>
                        <a:t>0.47</a:t>
                      </a:r>
                    </a:p>
                  </a:txBody>
                  <a:tcPr/>
                </a:tc>
                <a:tc>
                  <a:txBody>
                    <a:bodyPr/>
                    <a:lstStyle/>
                    <a:p>
                      <a:pPr algn="ctr"/>
                      <a:r>
                        <a:rPr lang="en-US" sz="1400" dirty="0">
                          <a:solidFill>
                            <a:schemeClr val="bg1">
                              <a:lumMod val="75000"/>
                              <a:lumOff val="25000"/>
                            </a:schemeClr>
                          </a:solidFill>
                        </a:rPr>
                        <a:t>0.40</a:t>
                      </a:r>
                    </a:p>
                  </a:txBody>
                  <a:tcPr/>
                </a:tc>
                <a:extLst>
                  <a:ext uri="{0D108BD9-81ED-4DB2-BD59-A6C34878D82A}">
                    <a16:rowId xmlns:a16="http://schemas.microsoft.com/office/drawing/2014/main" val="2159132161"/>
                  </a:ext>
                </a:extLst>
              </a:tr>
              <a:tr h="370840">
                <a:tc>
                  <a:txBody>
                    <a:bodyPr/>
                    <a:lstStyle/>
                    <a:p>
                      <a:r>
                        <a:rPr lang="en-US" sz="1400" dirty="0">
                          <a:solidFill>
                            <a:schemeClr val="bg1">
                              <a:lumMod val="75000"/>
                              <a:lumOff val="25000"/>
                            </a:schemeClr>
                          </a:solidFill>
                        </a:rPr>
                        <a:t>Buildings and Misc. Manmade Structures</a:t>
                      </a:r>
                    </a:p>
                  </a:txBody>
                  <a:tcPr/>
                </a:tc>
                <a:tc>
                  <a:txBody>
                    <a:bodyPr/>
                    <a:lstStyle/>
                    <a:p>
                      <a:pPr algn="ctr"/>
                      <a:r>
                        <a:rPr lang="en-US" sz="1400" dirty="0">
                          <a:solidFill>
                            <a:schemeClr val="bg1">
                              <a:lumMod val="75000"/>
                              <a:lumOff val="25000"/>
                            </a:schemeClr>
                          </a:solidFill>
                        </a:rPr>
                        <a:t>0.54</a:t>
                      </a:r>
                    </a:p>
                  </a:txBody>
                  <a:tcPr/>
                </a:tc>
                <a:tc>
                  <a:txBody>
                    <a:bodyPr/>
                    <a:lstStyle/>
                    <a:p>
                      <a:pPr algn="ctr"/>
                      <a:r>
                        <a:rPr lang="en-US" sz="1400" dirty="0">
                          <a:solidFill>
                            <a:schemeClr val="bg1">
                              <a:lumMod val="75000"/>
                              <a:lumOff val="25000"/>
                            </a:schemeClr>
                          </a:solidFill>
                        </a:rPr>
                        <a:t>0.49</a:t>
                      </a:r>
                    </a:p>
                  </a:txBody>
                  <a:tcPr/>
                </a:tc>
                <a:extLst>
                  <a:ext uri="{0D108BD9-81ED-4DB2-BD59-A6C34878D82A}">
                    <a16:rowId xmlns:a16="http://schemas.microsoft.com/office/drawing/2014/main" val="1886241321"/>
                  </a:ext>
                </a:extLst>
              </a:tr>
              <a:tr h="370840">
                <a:tc>
                  <a:txBody>
                    <a:bodyPr/>
                    <a:lstStyle/>
                    <a:p>
                      <a:r>
                        <a:rPr lang="en-US" sz="1400" dirty="0">
                          <a:solidFill>
                            <a:schemeClr val="bg1">
                              <a:lumMod val="75000"/>
                              <a:lumOff val="25000"/>
                            </a:schemeClr>
                          </a:solidFill>
                        </a:rPr>
                        <a:t>Trees and Crops</a:t>
                      </a:r>
                    </a:p>
                  </a:txBody>
                  <a:tcPr/>
                </a:tc>
                <a:tc>
                  <a:txBody>
                    <a:bodyPr/>
                    <a:lstStyle/>
                    <a:p>
                      <a:pPr algn="ctr"/>
                      <a:r>
                        <a:rPr lang="en-US" sz="1400" dirty="0">
                          <a:solidFill>
                            <a:schemeClr val="bg1">
                              <a:lumMod val="75000"/>
                              <a:lumOff val="25000"/>
                            </a:schemeClr>
                          </a:solidFill>
                        </a:rPr>
                        <a:t>0.55</a:t>
                      </a:r>
                    </a:p>
                  </a:txBody>
                  <a:tcPr/>
                </a:tc>
                <a:tc>
                  <a:txBody>
                    <a:bodyPr/>
                    <a:lstStyle/>
                    <a:p>
                      <a:pPr algn="ctr"/>
                      <a:r>
                        <a:rPr lang="en-US" sz="1400" dirty="0">
                          <a:solidFill>
                            <a:schemeClr val="bg1">
                              <a:lumMod val="75000"/>
                              <a:lumOff val="25000"/>
                            </a:schemeClr>
                          </a:solidFill>
                        </a:rPr>
                        <a:t>0.48</a:t>
                      </a:r>
                    </a:p>
                  </a:txBody>
                  <a:tcPr/>
                </a:tc>
                <a:extLst>
                  <a:ext uri="{0D108BD9-81ED-4DB2-BD59-A6C34878D82A}">
                    <a16:rowId xmlns:a16="http://schemas.microsoft.com/office/drawing/2014/main" val="498503560"/>
                  </a:ext>
                </a:extLst>
              </a:tr>
              <a:tr h="370840">
                <a:tc>
                  <a:txBody>
                    <a:bodyPr/>
                    <a:lstStyle/>
                    <a:p>
                      <a:r>
                        <a:rPr lang="en-US" sz="1400" dirty="0">
                          <a:solidFill>
                            <a:schemeClr val="bg1">
                              <a:lumMod val="75000"/>
                              <a:lumOff val="25000"/>
                            </a:schemeClr>
                          </a:solidFill>
                        </a:rPr>
                        <a:t>Large and Small Vehicles</a:t>
                      </a:r>
                    </a:p>
                  </a:txBody>
                  <a:tcPr/>
                </a:tc>
                <a:tc>
                  <a:txBody>
                    <a:bodyPr/>
                    <a:lstStyle/>
                    <a:p>
                      <a:pPr algn="ctr"/>
                      <a:r>
                        <a:rPr lang="en-US" sz="1400" dirty="0">
                          <a:solidFill>
                            <a:schemeClr val="bg1">
                              <a:lumMod val="75000"/>
                              <a:lumOff val="25000"/>
                            </a:schemeClr>
                          </a:solidFill>
                        </a:rPr>
                        <a:t>0.26</a:t>
                      </a:r>
                    </a:p>
                  </a:txBody>
                  <a:tcPr/>
                </a:tc>
                <a:tc>
                  <a:txBody>
                    <a:bodyPr/>
                    <a:lstStyle/>
                    <a:p>
                      <a:pPr algn="ctr"/>
                      <a:r>
                        <a:rPr lang="en-US" sz="1400" dirty="0">
                          <a:solidFill>
                            <a:schemeClr val="bg1">
                              <a:lumMod val="75000"/>
                              <a:lumOff val="25000"/>
                            </a:schemeClr>
                          </a:solidFill>
                        </a:rPr>
                        <a:t>0.11</a:t>
                      </a:r>
                    </a:p>
                  </a:txBody>
                  <a:tcPr/>
                </a:tc>
                <a:extLst>
                  <a:ext uri="{0D108BD9-81ED-4DB2-BD59-A6C34878D82A}">
                    <a16:rowId xmlns:a16="http://schemas.microsoft.com/office/drawing/2014/main" val="1077053302"/>
                  </a:ext>
                </a:extLst>
              </a:tr>
              <a:tr h="370840">
                <a:tc>
                  <a:txBody>
                    <a:bodyPr/>
                    <a:lstStyle/>
                    <a:p>
                      <a:r>
                        <a:rPr lang="en-US" sz="1400" dirty="0">
                          <a:solidFill>
                            <a:schemeClr val="bg1">
                              <a:lumMod val="75000"/>
                              <a:lumOff val="25000"/>
                            </a:schemeClr>
                          </a:solidFill>
                        </a:rPr>
                        <a:t>Standing and Moving Water</a:t>
                      </a:r>
                    </a:p>
                  </a:txBody>
                  <a:tcPr/>
                </a:tc>
                <a:tc>
                  <a:txBody>
                    <a:bodyPr/>
                    <a:lstStyle/>
                    <a:p>
                      <a:pPr algn="ctr"/>
                      <a:r>
                        <a:rPr lang="en-US" sz="1400" dirty="0">
                          <a:solidFill>
                            <a:schemeClr val="bg1">
                              <a:lumMod val="75000"/>
                              <a:lumOff val="25000"/>
                            </a:schemeClr>
                          </a:solidFill>
                        </a:rPr>
                        <a:t>0.21</a:t>
                      </a:r>
                    </a:p>
                  </a:txBody>
                  <a:tcPr/>
                </a:tc>
                <a:tc>
                  <a:txBody>
                    <a:bodyPr/>
                    <a:lstStyle/>
                    <a:p>
                      <a:pPr algn="ctr"/>
                      <a:r>
                        <a:rPr lang="en-US" sz="1400" dirty="0">
                          <a:solidFill>
                            <a:schemeClr val="bg1">
                              <a:lumMod val="75000"/>
                              <a:lumOff val="25000"/>
                            </a:schemeClr>
                          </a:solidFill>
                        </a:rPr>
                        <a:t>0.04</a:t>
                      </a:r>
                    </a:p>
                  </a:txBody>
                  <a:tcPr/>
                </a:tc>
                <a:extLst>
                  <a:ext uri="{0D108BD9-81ED-4DB2-BD59-A6C34878D82A}">
                    <a16:rowId xmlns:a16="http://schemas.microsoft.com/office/drawing/2014/main" val="3388611544"/>
                  </a:ext>
                </a:extLst>
              </a:tr>
            </a:tbl>
          </a:graphicData>
        </a:graphic>
      </p:graphicFrame>
    </p:spTree>
    <p:extLst>
      <p:ext uri="{BB962C8B-B14F-4D97-AF65-F5344CB8AC3E}">
        <p14:creationId xmlns:p14="http://schemas.microsoft.com/office/powerpoint/2010/main" val="415833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11</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3" name="Subtitle 2">
            <a:extLst>
              <a:ext uri="{FF2B5EF4-FFF2-40B4-BE49-F238E27FC236}">
                <a16:creationId xmlns:a16="http://schemas.microsoft.com/office/drawing/2014/main" id="{E372120F-2DC8-4B58-8544-6AAA9368591E}"/>
              </a:ext>
            </a:extLst>
          </p:cNvPr>
          <p:cNvSpPr>
            <a:spLocks noGrp="1"/>
          </p:cNvSpPr>
          <p:nvPr>
            <p:ph type="subTitle" idx="1"/>
          </p:nvPr>
        </p:nvSpPr>
        <p:spPr/>
        <p:txBody>
          <a:bodyPr/>
          <a:lstStyle/>
          <a:p>
            <a:endParaRPr lang="en-US"/>
          </a:p>
        </p:txBody>
      </p:sp>
      <p:sp>
        <p:nvSpPr>
          <p:cNvPr id="4" name="Rectangle 4">
            <a:extLst>
              <a:ext uri="{FF2B5EF4-FFF2-40B4-BE49-F238E27FC236}">
                <a16:creationId xmlns:a16="http://schemas.microsoft.com/office/drawing/2014/main" id="{9E6E17D6-CD11-4FDE-A26C-CBFE53C29A0A}"/>
              </a:ext>
            </a:extLst>
          </p:cNvPr>
          <p:cNvSpPr>
            <a:spLocks noChangeArrowheads="1"/>
          </p:cNvSpPr>
          <p:nvPr/>
        </p:nvSpPr>
        <p:spPr bwMode="auto">
          <a:xfrm>
            <a:off x="5118100" y="5181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a:extLst>
              <a:ext uri="{FF2B5EF4-FFF2-40B4-BE49-F238E27FC236}">
                <a16:creationId xmlns:a16="http://schemas.microsoft.com/office/drawing/2014/main" id="{4A52D58E-A8B8-43C8-88B0-23C3E4436C4A}"/>
              </a:ext>
            </a:extLst>
          </p:cNvPr>
          <p:cNvPicPr>
            <a:picLocks noChangeAspect="1"/>
          </p:cNvPicPr>
          <p:nvPr/>
        </p:nvPicPr>
        <p:blipFill>
          <a:blip r:embed="rId3"/>
          <a:stretch>
            <a:fillRect/>
          </a:stretch>
        </p:blipFill>
        <p:spPr>
          <a:xfrm>
            <a:off x="95694" y="1583449"/>
            <a:ext cx="12192000" cy="4197790"/>
          </a:xfrm>
          <a:prstGeom prst="rect">
            <a:avLst/>
          </a:prstGeom>
        </p:spPr>
      </p:pic>
      <p:sp>
        <p:nvSpPr>
          <p:cNvPr id="6" name="TextBox 5">
            <a:extLst>
              <a:ext uri="{FF2B5EF4-FFF2-40B4-BE49-F238E27FC236}">
                <a16:creationId xmlns:a16="http://schemas.microsoft.com/office/drawing/2014/main" id="{1740929E-9A7B-40F6-9174-95EC3B4DBFBC}"/>
              </a:ext>
            </a:extLst>
          </p:cNvPr>
          <p:cNvSpPr txBox="1"/>
          <p:nvPr/>
        </p:nvSpPr>
        <p:spPr>
          <a:xfrm>
            <a:off x="1454002" y="5781239"/>
            <a:ext cx="9283996" cy="646331"/>
          </a:xfrm>
          <a:prstGeom prst="rect">
            <a:avLst/>
          </a:prstGeom>
          <a:noFill/>
        </p:spPr>
        <p:txBody>
          <a:bodyPr wrap="square" rtlCol="0">
            <a:spAutoFit/>
          </a:bodyPr>
          <a:lstStyle/>
          <a:p>
            <a:pPr algn="ctr"/>
            <a:r>
              <a:rPr lang="en-US" i="1" dirty="0"/>
              <a:t>Example Raw image of 6100_2_3 in the training set (left), mask generated from labeled polygon (middle) and segmented image predicted (right)</a:t>
            </a:r>
            <a:endParaRPr lang="en-US" dirty="0"/>
          </a:p>
        </p:txBody>
      </p:sp>
    </p:spTree>
    <p:extLst>
      <p:ext uri="{BB962C8B-B14F-4D97-AF65-F5344CB8AC3E}">
        <p14:creationId xmlns:p14="http://schemas.microsoft.com/office/powerpoint/2010/main" val="297872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12</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3" name="Subtitle 2">
            <a:extLst>
              <a:ext uri="{FF2B5EF4-FFF2-40B4-BE49-F238E27FC236}">
                <a16:creationId xmlns:a16="http://schemas.microsoft.com/office/drawing/2014/main" id="{E372120F-2DC8-4B58-8544-6AAA9368591E}"/>
              </a:ext>
            </a:extLst>
          </p:cNvPr>
          <p:cNvSpPr>
            <a:spLocks noGrp="1"/>
          </p:cNvSpPr>
          <p:nvPr>
            <p:ph type="subTitle" idx="1"/>
          </p:nvPr>
        </p:nvSpPr>
        <p:spPr/>
        <p:txBody>
          <a:bodyPr/>
          <a:lstStyle/>
          <a:p>
            <a:endParaRPr lang="en-US"/>
          </a:p>
        </p:txBody>
      </p:sp>
      <p:sp>
        <p:nvSpPr>
          <p:cNvPr id="4" name="Rectangle 4">
            <a:extLst>
              <a:ext uri="{FF2B5EF4-FFF2-40B4-BE49-F238E27FC236}">
                <a16:creationId xmlns:a16="http://schemas.microsoft.com/office/drawing/2014/main" id="{9E6E17D6-CD11-4FDE-A26C-CBFE53C29A0A}"/>
              </a:ext>
            </a:extLst>
          </p:cNvPr>
          <p:cNvSpPr>
            <a:spLocks noChangeArrowheads="1"/>
          </p:cNvSpPr>
          <p:nvPr/>
        </p:nvSpPr>
        <p:spPr bwMode="auto">
          <a:xfrm>
            <a:off x="5118100" y="5181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740929E-9A7B-40F6-9174-95EC3B4DBFBC}"/>
              </a:ext>
            </a:extLst>
          </p:cNvPr>
          <p:cNvSpPr txBox="1"/>
          <p:nvPr/>
        </p:nvSpPr>
        <p:spPr>
          <a:xfrm>
            <a:off x="1454002" y="5781239"/>
            <a:ext cx="9283996" cy="646331"/>
          </a:xfrm>
          <a:prstGeom prst="rect">
            <a:avLst/>
          </a:prstGeom>
          <a:noFill/>
        </p:spPr>
        <p:txBody>
          <a:bodyPr wrap="square" rtlCol="0">
            <a:spAutoFit/>
          </a:bodyPr>
          <a:lstStyle/>
          <a:p>
            <a:pPr algn="ctr"/>
            <a:r>
              <a:rPr lang="en-US" i="1" dirty="0"/>
              <a:t>Example Raw image of 6110_3_1 in the training set (left), mask generated from labeled polygon (middle) and segmented image predicted (right)</a:t>
            </a:r>
            <a:endParaRPr lang="en-US" dirty="0"/>
          </a:p>
        </p:txBody>
      </p:sp>
      <p:pic>
        <p:nvPicPr>
          <p:cNvPr id="8" name="Picture 7" descr="A close up of a map&#10;&#10;Description automatically generated">
            <a:extLst>
              <a:ext uri="{FF2B5EF4-FFF2-40B4-BE49-F238E27FC236}">
                <a16:creationId xmlns:a16="http://schemas.microsoft.com/office/drawing/2014/main" id="{F501D7D5-E7F8-491F-B9C6-57BEEBFE3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0200" y="1521771"/>
            <a:ext cx="3896155" cy="3841085"/>
          </a:xfrm>
          <a:prstGeom prst="rect">
            <a:avLst/>
          </a:prstGeom>
        </p:spPr>
      </p:pic>
      <p:pic>
        <p:nvPicPr>
          <p:cNvPr id="10" name="Picture 9" descr="A picture containing covered, white, black, sitting&#10;&#10;Description automatically generated">
            <a:extLst>
              <a:ext uri="{FF2B5EF4-FFF2-40B4-BE49-F238E27FC236}">
                <a16:creationId xmlns:a16="http://schemas.microsoft.com/office/drawing/2014/main" id="{D596F692-330E-4483-B7BF-B4DEE7F426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23" y="1521771"/>
            <a:ext cx="3896153" cy="3841084"/>
          </a:xfrm>
          <a:prstGeom prst="rect">
            <a:avLst/>
          </a:prstGeom>
        </p:spPr>
      </p:pic>
      <p:pic>
        <p:nvPicPr>
          <p:cNvPr id="12" name="Picture 11" descr="A close up of a map&#10;&#10;Description automatically generated">
            <a:extLst>
              <a:ext uri="{FF2B5EF4-FFF2-40B4-BE49-F238E27FC236}">
                <a16:creationId xmlns:a16="http://schemas.microsoft.com/office/drawing/2014/main" id="{8486713D-DD4D-4651-ADA5-CF2D407B8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6861" y="1521771"/>
            <a:ext cx="3896154" cy="3841085"/>
          </a:xfrm>
          <a:prstGeom prst="rect">
            <a:avLst/>
          </a:prstGeom>
        </p:spPr>
      </p:pic>
    </p:spTree>
    <p:extLst>
      <p:ext uri="{BB962C8B-B14F-4D97-AF65-F5344CB8AC3E}">
        <p14:creationId xmlns:p14="http://schemas.microsoft.com/office/powerpoint/2010/main" val="2797961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13</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3" name="Subtitle 2">
            <a:extLst>
              <a:ext uri="{FF2B5EF4-FFF2-40B4-BE49-F238E27FC236}">
                <a16:creationId xmlns:a16="http://schemas.microsoft.com/office/drawing/2014/main" id="{E372120F-2DC8-4B58-8544-6AAA9368591E}"/>
              </a:ext>
            </a:extLst>
          </p:cNvPr>
          <p:cNvSpPr>
            <a:spLocks noGrp="1"/>
          </p:cNvSpPr>
          <p:nvPr>
            <p:ph type="subTitle" idx="1"/>
          </p:nvPr>
        </p:nvSpPr>
        <p:spPr/>
        <p:txBody>
          <a:bodyPr/>
          <a:lstStyle/>
          <a:p>
            <a:endParaRPr lang="en-US"/>
          </a:p>
        </p:txBody>
      </p:sp>
      <p:sp>
        <p:nvSpPr>
          <p:cNvPr id="4" name="Rectangle 4">
            <a:extLst>
              <a:ext uri="{FF2B5EF4-FFF2-40B4-BE49-F238E27FC236}">
                <a16:creationId xmlns:a16="http://schemas.microsoft.com/office/drawing/2014/main" id="{9E6E17D6-CD11-4FDE-A26C-CBFE53C29A0A}"/>
              </a:ext>
            </a:extLst>
          </p:cNvPr>
          <p:cNvSpPr>
            <a:spLocks noChangeArrowheads="1"/>
          </p:cNvSpPr>
          <p:nvPr/>
        </p:nvSpPr>
        <p:spPr bwMode="auto">
          <a:xfrm>
            <a:off x="5118100" y="5181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1740929E-9A7B-40F6-9174-95EC3B4DBFBC}"/>
              </a:ext>
            </a:extLst>
          </p:cNvPr>
          <p:cNvSpPr txBox="1"/>
          <p:nvPr/>
        </p:nvSpPr>
        <p:spPr>
          <a:xfrm>
            <a:off x="1454002" y="5781239"/>
            <a:ext cx="9283996" cy="646331"/>
          </a:xfrm>
          <a:prstGeom prst="rect">
            <a:avLst/>
          </a:prstGeom>
          <a:noFill/>
        </p:spPr>
        <p:txBody>
          <a:bodyPr wrap="square" rtlCol="0">
            <a:spAutoFit/>
          </a:bodyPr>
          <a:lstStyle/>
          <a:p>
            <a:pPr algn="ctr"/>
            <a:r>
              <a:rPr lang="en-US" i="1" dirty="0"/>
              <a:t>Example Raw image of 6100_2_2 in the training set (left), mask generated from labeled polygon (middle) and segmented image predicted (right)</a:t>
            </a:r>
            <a:endParaRPr lang="en-US" dirty="0"/>
          </a:p>
        </p:txBody>
      </p:sp>
      <p:pic>
        <p:nvPicPr>
          <p:cNvPr id="5" name="Picture 4" descr="A close up of a map&#10;&#10;Description automatically generated">
            <a:extLst>
              <a:ext uri="{FF2B5EF4-FFF2-40B4-BE49-F238E27FC236}">
                <a16:creationId xmlns:a16="http://schemas.microsoft.com/office/drawing/2014/main" id="{19A95361-FBAF-4767-9BD5-DDD4E7718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1291" y="1683094"/>
            <a:ext cx="3994151" cy="3944680"/>
          </a:xfrm>
          <a:prstGeom prst="rect">
            <a:avLst/>
          </a:prstGeom>
        </p:spPr>
      </p:pic>
      <p:pic>
        <p:nvPicPr>
          <p:cNvPr id="11" name="Picture 10" descr="A close up of a tree&#10;&#10;Description automatically generated">
            <a:extLst>
              <a:ext uri="{FF2B5EF4-FFF2-40B4-BE49-F238E27FC236}">
                <a16:creationId xmlns:a16="http://schemas.microsoft.com/office/drawing/2014/main" id="{9B0B7E67-3BC3-479A-A5B5-0CFA1B1E8E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70" y="1683094"/>
            <a:ext cx="3958371" cy="3909344"/>
          </a:xfrm>
          <a:prstGeom prst="rect">
            <a:avLst/>
          </a:prstGeom>
        </p:spPr>
      </p:pic>
      <p:pic>
        <p:nvPicPr>
          <p:cNvPr id="15" name="Picture 14" descr="A close up of a map&#10;&#10;Description automatically generated">
            <a:extLst>
              <a:ext uri="{FF2B5EF4-FFF2-40B4-BE49-F238E27FC236}">
                <a16:creationId xmlns:a16="http://schemas.microsoft.com/office/drawing/2014/main" id="{D5FCE5CA-AFEC-4970-B170-048C2BCAFC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7141" y="1683094"/>
            <a:ext cx="3994150" cy="3944679"/>
          </a:xfrm>
          <a:prstGeom prst="rect">
            <a:avLst/>
          </a:prstGeom>
        </p:spPr>
      </p:pic>
    </p:spTree>
    <p:extLst>
      <p:ext uri="{BB962C8B-B14F-4D97-AF65-F5344CB8AC3E}">
        <p14:creationId xmlns:p14="http://schemas.microsoft.com/office/powerpoint/2010/main" val="3085439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14</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3" name="Subtitle 2">
            <a:extLst>
              <a:ext uri="{FF2B5EF4-FFF2-40B4-BE49-F238E27FC236}">
                <a16:creationId xmlns:a16="http://schemas.microsoft.com/office/drawing/2014/main" id="{E372120F-2DC8-4B58-8544-6AAA9368591E}"/>
              </a:ext>
            </a:extLst>
          </p:cNvPr>
          <p:cNvSpPr>
            <a:spLocks noGrp="1"/>
          </p:cNvSpPr>
          <p:nvPr>
            <p:ph type="subTitle" idx="1"/>
          </p:nvPr>
        </p:nvSpPr>
        <p:spPr/>
        <p:txBody>
          <a:bodyPr/>
          <a:lstStyle/>
          <a:p>
            <a:endParaRPr lang="en-US" dirty="0"/>
          </a:p>
        </p:txBody>
      </p:sp>
      <p:sp>
        <p:nvSpPr>
          <p:cNvPr id="4" name="Rectangle 4">
            <a:extLst>
              <a:ext uri="{FF2B5EF4-FFF2-40B4-BE49-F238E27FC236}">
                <a16:creationId xmlns:a16="http://schemas.microsoft.com/office/drawing/2014/main" id="{9E6E17D6-CD11-4FDE-A26C-CBFE53C29A0A}"/>
              </a:ext>
            </a:extLst>
          </p:cNvPr>
          <p:cNvSpPr>
            <a:spLocks noChangeArrowheads="1"/>
          </p:cNvSpPr>
          <p:nvPr/>
        </p:nvSpPr>
        <p:spPr bwMode="auto">
          <a:xfrm>
            <a:off x="5118100" y="51816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14">
            <a:extLst>
              <a:ext uri="{FF2B5EF4-FFF2-40B4-BE49-F238E27FC236}">
                <a16:creationId xmlns:a16="http://schemas.microsoft.com/office/drawing/2014/main" id="{A73351E4-D77F-45FB-B2DE-DBA6C64B5E3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15">
            <a:extLst>
              <a:ext uri="{FF2B5EF4-FFF2-40B4-BE49-F238E27FC236}">
                <a16:creationId xmlns:a16="http://schemas.microsoft.com/office/drawing/2014/main" id="{BB60B549-A7A4-457F-AA49-6CD46D7D1759}"/>
              </a:ext>
            </a:extLst>
          </p:cNvPr>
          <p:cNvSpPr>
            <a:spLocks noChangeArrowheads="1"/>
          </p:cNvSpPr>
          <p:nvPr/>
        </p:nvSpPr>
        <p:spPr bwMode="auto">
          <a:xfrm>
            <a:off x="0" y="3403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3" name="Picture 22">
            <a:extLst>
              <a:ext uri="{FF2B5EF4-FFF2-40B4-BE49-F238E27FC236}">
                <a16:creationId xmlns:a16="http://schemas.microsoft.com/office/drawing/2014/main" id="{38C53085-35F3-4CEC-88DC-B7FA73C64A52}"/>
              </a:ext>
            </a:extLst>
          </p:cNvPr>
          <p:cNvPicPr>
            <a:picLocks noChangeAspect="1"/>
          </p:cNvPicPr>
          <p:nvPr/>
        </p:nvPicPr>
        <p:blipFill>
          <a:blip r:embed="rId3"/>
          <a:stretch>
            <a:fillRect/>
          </a:stretch>
        </p:blipFill>
        <p:spPr>
          <a:xfrm>
            <a:off x="1593698" y="1468667"/>
            <a:ext cx="8836924" cy="4562790"/>
          </a:xfrm>
          <a:prstGeom prst="rect">
            <a:avLst/>
          </a:prstGeom>
        </p:spPr>
      </p:pic>
      <p:sp>
        <p:nvSpPr>
          <p:cNvPr id="30" name="TextBox 29">
            <a:extLst>
              <a:ext uri="{FF2B5EF4-FFF2-40B4-BE49-F238E27FC236}">
                <a16:creationId xmlns:a16="http://schemas.microsoft.com/office/drawing/2014/main" id="{FBB96DDF-1AD5-49C0-BC02-F46E1901E7A0}"/>
              </a:ext>
            </a:extLst>
          </p:cNvPr>
          <p:cNvSpPr txBox="1"/>
          <p:nvPr/>
        </p:nvSpPr>
        <p:spPr>
          <a:xfrm>
            <a:off x="1932023" y="6031468"/>
            <a:ext cx="8327951" cy="369332"/>
          </a:xfrm>
          <a:prstGeom prst="rect">
            <a:avLst/>
          </a:prstGeom>
          <a:noFill/>
        </p:spPr>
        <p:txBody>
          <a:bodyPr wrap="square" rtlCol="0">
            <a:spAutoFit/>
          </a:bodyPr>
          <a:lstStyle/>
          <a:p>
            <a:r>
              <a:rPr lang="en-US" i="1" dirty="0"/>
              <a:t>Example Raw image of 6050_4_4 in the test set (left), and segmented image predicted (right)</a:t>
            </a:r>
            <a:endParaRPr lang="en-US" dirty="0"/>
          </a:p>
        </p:txBody>
      </p:sp>
    </p:spTree>
    <p:extLst>
      <p:ext uri="{BB962C8B-B14F-4D97-AF65-F5344CB8AC3E}">
        <p14:creationId xmlns:p14="http://schemas.microsoft.com/office/powerpoint/2010/main" val="3386880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8340090" y="640080"/>
            <a:ext cx="3044952" cy="1627632"/>
          </a:xfrm>
        </p:spPr>
        <p:txBody>
          <a:bodyPr>
            <a:normAutofit/>
          </a:bodyPr>
          <a:lstStyle/>
          <a:p>
            <a:r>
              <a:rPr lang="en-US" sz="2400" dirty="0"/>
              <a:t>Results and Conclusions</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7844710" y="2672020"/>
            <a:ext cx="4023861" cy="2032060"/>
          </a:xfrm>
        </p:spPr>
        <p:txBody>
          <a:bodyPr>
            <a:normAutofit/>
          </a:bodyPr>
          <a:lstStyle/>
          <a:p>
            <a:r>
              <a:rPr lang="en-US" sz="1800" dirty="0"/>
              <a:t>Model converge as loss function (-log(</a:t>
            </a:r>
            <a:r>
              <a:rPr lang="en-US" sz="1800" dirty="0" err="1"/>
              <a:t>jaccard</a:t>
            </a:r>
            <a:r>
              <a:rPr lang="en-US" sz="1800" dirty="0"/>
              <a:t>) + BCE) and BCE loss decrease with epochs.</a:t>
            </a:r>
          </a:p>
          <a:p>
            <a:endParaRPr lang="en-US" sz="1800" dirty="0"/>
          </a:p>
        </p:txBody>
      </p:sp>
      <p:sp>
        <p:nvSpPr>
          <p:cNvPr id="18" name="Rectangle 17">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15</a:t>
            </a:fld>
            <a:endParaRPr lang="en-US"/>
          </a:p>
        </p:txBody>
      </p:sp>
      <p:sp>
        <p:nvSpPr>
          <p:cNvPr id="9" name="Subtitle 7">
            <a:extLst>
              <a:ext uri="{FF2B5EF4-FFF2-40B4-BE49-F238E27FC236}">
                <a16:creationId xmlns:a16="http://schemas.microsoft.com/office/drawing/2014/main" id="{206214A7-B17A-42CE-9316-1BE07EF59098}"/>
              </a:ext>
            </a:extLst>
          </p:cNvPr>
          <p:cNvSpPr txBox="1">
            <a:spLocks/>
          </p:cNvSpPr>
          <p:nvPr/>
        </p:nvSpPr>
        <p:spPr>
          <a:xfrm>
            <a:off x="793161" y="6162103"/>
            <a:ext cx="5560014" cy="477393"/>
          </a:xfrm>
          <a:prstGeom prst="rect">
            <a:avLst/>
          </a:prstGeom>
          <a:noFill/>
        </p:spPr>
        <p:txBody>
          <a:bodyPr vert="horz" lIns="91440" tIns="45720" rIns="91440" bIns="45720" rtlCol="0">
            <a:normAutofit fontScale="85000" lnSpcReduction="2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en-US" sz="1800" dirty="0"/>
              <a:t>Example of a BCE loss function scores for the </a:t>
            </a:r>
            <a:r>
              <a:rPr lang="en-US" altLang="zh-CN" sz="1800" dirty="0"/>
              <a:t>building</a:t>
            </a:r>
            <a:r>
              <a:rPr lang="en-US" sz="1800" dirty="0"/>
              <a:t> and structure data. </a:t>
            </a:r>
          </a:p>
          <a:p>
            <a:endParaRPr lang="en-US" sz="1800" dirty="0"/>
          </a:p>
        </p:txBody>
      </p:sp>
      <p:pic>
        <p:nvPicPr>
          <p:cNvPr id="4" name="Picture 3">
            <a:extLst>
              <a:ext uri="{FF2B5EF4-FFF2-40B4-BE49-F238E27FC236}">
                <a16:creationId xmlns:a16="http://schemas.microsoft.com/office/drawing/2014/main" id="{1E4C9597-957D-4DF4-B0D7-957188345E16}"/>
              </a:ext>
            </a:extLst>
          </p:cNvPr>
          <p:cNvPicPr>
            <a:picLocks noChangeAspect="1"/>
          </p:cNvPicPr>
          <p:nvPr/>
        </p:nvPicPr>
        <p:blipFill rotWithShape="1">
          <a:blip r:embed="rId3"/>
          <a:srcRect t="-1" b="880"/>
          <a:stretch/>
        </p:blipFill>
        <p:spPr>
          <a:xfrm>
            <a:off x="1004044" y="802768"/>
            <a:ext cx="6143625" cy="4937760"/>
          </a:xfrm>
          <a:prstGeom prst="rect">
            <a:avLst/>
          </a:prstGeom>
        </p:spPr>
      </p:pic>
    </p:spTree>
    <p:extLst>
      <p:ext uri="{BB962C8B-B14F-4D97-AF65-F5344CB8AC3E}">
        <p14:creationId xmlns:p14="http://schemas.microsoft.com/office/powerpoint/2010/main" val="2117805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8340090" y="640080"/>
            <a:ext cx="3044952" cy="1627632"/>
          </a:xfrm>
        </p:spPr>
        <p:txBody>
          <a:bodyPr>
            <a:normAutofit/>
          </a:bodyPr>
          <a:lstStyle/>
          <a:p>
            <a:r>
              <a:rPr lang="en-US" sz="2400" dirty="0"/>
              <a:t>Results and Conclusions</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7844710" y="2672020"/>
            <a:ext cx="4023861" cy="2032060"/>
          </a:xfrm>
        </p:spPr>
        <p:txBody>
          <a:bodyPr>
            <a:normAutofit/>
          </a:bodyPr>
          <a:lstStyle/>
          <a:p>
            <a:r>
              <a:rPr lang="en-US" sz="1800" dirty="0"/>
              <a:t>The number of epochs and the amount of samples in each epoch played a significant role in improving performance.</a:t>
            </a:r>
          </a:p>
          <a:p>
            <a:endParaRPr lang="en-US" sz="1800" dirty="0"/>
          </a:p>
          <a:p>
            <a:endParaRPr lang="en-US" sz="1800" dirty="0"/>
          </a:p>
        </p:txBody>
      </p:sp>
      <p:sp>
        <p:nvSpPr>
          <p:cNvPr id="18" name="Rectangle 17">
            <a:extLst>
              <a:ext uri="{FF2B5EF4-FFF2-40B4-BE49-F238E27FC236}">
                <a16:creationId xmlns:a16="http://schemas.microsoft.com/office/drawing/2014/main" id="{CB94C45D-FCB1-4B86-967A-2C9EDB63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7045"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32C4A34-762E-40DF-A8AF-0D811BC02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161" y="802767"/>
            <a:ext cx="656539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lose up of a map&#10;&#10;Description automatically generated">
            <a:extLst>
              <a:ext uri="{FF2B5EF4-FFF2-40B4-BE49-F238E27FC236}">
                <a16:creationId xmlns:a16="http://schemas.microsoft.com/office/drawing/2014/main" id="{916B51C4-1244-4955-84E0-AE18A824A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201" y="954786"/>
            <a:ext cx="5925312" cy="4443984"/>
          </a:xfrm>
          <a:prstGeom prst="rect">
            <a:avLst/>
          </a:prstGeom>
          <a:effectLst>
            <a:outerShdw blurRad="50800" dist="38100" dir="10800000" algn="r" rotWithShape="0">
              <a:prstClr val="black">
                <a:alpha val="40000"/>
              </a:prstClr>
            </a:outerShdw>
          </a:effectLst>
        </p:spPr>
      </p:pic>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16</a:t>
            </a:fld>
            <a:endParaRPr lang="en-US"/>
          </a:p>
        </p:txBody>
      </p:sp>
      <p:sp>
        <p:nvSpPr>
          <p:cNvPr id="9" name="Subtitle 7">
            <a:extLst>
              <a:ext uri="{FF2B5EF4-FFF2-40B4-BE49-F238E27FC236}">
                <a16:creationId xmlns:a16="http://schemas.microsoft.com/office/drawing/2014/main" id="{206214A7-B17A-42CE-9316-1BE07EF59098}"/>
              </a:ext>
            </a:extLst>
          </p:cNvPr>
          <p:cNvSpPr txBox="1">
            <a:spLocks/>
          </p:cNvSpPr>
          <p:nvPr/>
        </p:nvSpPr>
        <p:spPr>
          <a:xfrm>
            <a:off x="793161" y="6162103"/>
            <a:ext cx="5339895" cy="477393"/>
          </a:xfrm>
          <a:prstGeom prst="rect">
            <a:avLst/>
          </a:prstGeom>
          <a:noFill/>
        </p:spPr>
        <p:txBody>
          <a:bodyPr vert="horz" lIns="91440" tIns="45720" rIns="91440" bIns="45720" rtlCol="0">
            <a:normAutofit fontScale="85000" lnSpcReduction="20000"/>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l"/>
            <a:r>
              <a:rPr lang="en-US" sz="1800" dirty="0"/>
              <a:t>Example of a BCE score for the trees and crops data.           Epochs stop before overfitting occurs.</a:t>
            </a:r>
          </a:p>
          <a:p>
            <a:endParaRPr lang="en-US" sz="1800" dirty="0"/>
          </a:p>
          <a:p>
            <a:endParaRPr lang="en-US" sz="1800" dirty="0"/>
          </a:p>
        </p:txBody>
      </p:sp>
      <p:sp>
        <p:nvSpPr>
          <p:cNvPr id="5" name="TextBox 4">
            <a:extLst>
              <a:ext uri="{FF2B5EF4-FFF2-40B4-BE49-F238E27FC236}">
                <a16:creationId xmlns:a16="http://schemas.microsoft.com/office/drawing/2014/main" id="{E9121B6D-08EC-42CA-92CC-0FB4F548B1B8}"/>
              </a:ext>
            </a:extLst>
          </p:cNvPr>
          <p:cNvSpPr txBox="1"/>
          <p:nvPr/>
        </p:nvSpPr>
        <p:spPr>
          <a:xfrm>
            <a:off x="2800355" y="4438650"/>
            <a:ext cx="3204916" cy="369332"/>
          </a:xfrm>
          <a:prstGeom prst="rect">
            <a:avLst/>
          </a:prstGeom>
          <a:noFill/>
        </p:spPr>
        <p:txBody>
          <a:bodyPr wrap="none" rtlCol="0">
            <a:spAutoFit/>
          </a:bodyPr>
          <a:lstStyle/>
          <a:p>
            <a:r>
              <a:rPr lang="en-US" dirty="0">
                <a:solidFill>
                  <a:schemeClr val="bg1">
                    <a:lumMod val="65000"/>
                    <a:lumOff val="35000"/>
                  </a:schemeClr>
                </a:solidFill>
              </a:rPr>
              <a:t>Overfitting occurs after Epoch 1</a:t>
            </a:r>
          </a:p>
        </p:txBody>
      </p:sp>
    </p:spTree>
    <p:extLst>
      <p:ext uri="{BB962C8B-B14F-4D97-AF65-F5344CB8AC3E}">
        <p14:creationId xmlns:p14="http://schemas.microsoft.com/office/powerpoint/2010/main" val="410536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17</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pic>
        <p:nvPicPr>
          <p:cNvPr id="16" name="Picture 15">
            <a:extLst>
              <a:ext uri="{FF2B5EF4-FFF2-40B4-BE49-F238E27FC236}">
                <a16:creationId xmlns:a16="http://schemas.microsoft.com/office/drawing/2014/main" id="{BB9A2882-5C3A-447C-8219-7A7CCD5B64AA}"/>
              </a:ext>
            </a:extLst>
          </p:cNvPr>
          <p:cNvPicPr/>
          <p:nvPr/>
        </p:nvPicPr>
        <p:blipFill rotWithShape="1">
          <a:blip r:embed="rId3">
            <a:extLst>
              <a:ext uri="{28A0092B-C50C-407E-A947-70E740481C1C}">
                <a14:useLocalDpi xmlns:a14="http://schemas.microsoft.com/office/drawing/2010/main" val="0"/>
              </a:ext>
            </a:extLst>
          </a:blip>
          <a:srcRect t="6425"/>
          <a:stretch/>
        </p:blipFill>
        <p:spPr bwMode="auto">
          <a:xfrm>
            <a:off x="3143885" y="2028825"/>
            <a:ext cx="5904230" cy="4371975"/>
          </a:xfrm>
          <a:prstGeom prst="rect">
            <a:avLst/>
          </a:prstGeom>
          <a:noFill/>
          <a:ln>
            <a:noFill/>
          </a:ln>
          <a:extLst>
            <a:ext uri="{53640926-AAD7-44D8-BBD7-CCE9431645EC}">
              <a14:shadowObscured xmlns:a14="http://schemas.microsoft.com/office/drawing/2010/main"/>
            </a:ext>
          </a:extLst>
        </p:spPr>
      </p:pic>
      <p:sp>
        <p:nvSpPr>
          <p:cNvPr id="17" name="Subtitle 7">
            <a:extLst>
              <a:ext uri="{FF2B5EF4-FFF2-40B4-BE49-F238E27FC236}">
                <a16:creationId xmlns:a16="http://schemas.microsoft.com/office/drawing/2014/main" id="{A894710C-DAD3-45DC-BBB8-C76F7512C465}"/>
              </a:ext>
            </a:extLst>
          </p:cNvPr>
          <p:cNvSpPr>
            <a:spLocks noGrp="1"/>
          </p:cNvSpPr>
          <p:nvPr>
            <p:ph type="subTitle" idx="1"/>
          </p:nvPr>
        </p:nvSpPr>
        <p:spPr>
          <a:xfrm>
            <a:off x="2695194" y="1291604"/>
            <a:ext cx="6801612" cy="489571"/>
          </a:xfrm>
        </p:spPr>
        <p:txBody>
          <a:bodyPr>
            <a:normAutofit/>
          </a:bodyPr>
          <a:lstStyle/>
          <a:p>
            <a:r>
              <a:rPr lang="en-US" dirty="0"/>
              <a:t>Road and Tracks</a:t>
            </a:r>
          </a:p>
          <a:p>
            <a:endParaRPr lang="en-US" dirty="0"/>
          </a:p>
        </p:txBody>
      </p:sp>
    </p:spTree>
    <p:extLst>
      <p:ext uri="{BB962C8B-B14F-4D97-AF65-F5344CB8AC3E}">
        <p14:creationId xmlns:p14="http://schemas.microsoft.com/office/powerpoint/2010/main" val="596548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18</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17" name="Subtitle 7">
            <a:extLst>
              <a:ext uri="{FF2B5EF4-FFF2-40B4-BE49-F238E27FC236}">
                <a16:creationId xmlns:a16="http://schemas.microsoft.com/office/drawing/2014/main" id="{A894710C-DAD3-45DC-BBB8-C76F7512C465}"/>
              </a:ext>
            </a:extLst>
          </p:cNvPr>
          <p:cNvSpPr>
            <a:spLocks noGrp="1"/>
          </p:cNvSpPr>
          <p:nvPr>
            <p:ph type="subTitle" idx="1"/>
          </p:nvPr>
        </p:nvSpPr>
        <p:spPr>
          <a:xfrm>
            <a:off x="2695194" y="1291604"/>
            <a:ext cx="6801612" cy="489571"/>
          </a:xfrm>
        </p:spPr>
        <p:txBody>
          <a:bodyPr>
            <a:normAutofit/>
          </a:bodyPr>
          <a:lstStyle/>
          <a:p>
            <a:r>
              <a:rPr lang="en-US" dirty="0"/>
              <a:t>Trees and Crops</a:t>
            </a:r>
          </a:p>
          <a:p>
            <a:endParaRPr lang="en-US" dirty="0"/>
          </a:p>
        </p:txBody>
      </p:sp>
      <p:pic>
        <p:nvPicPr>
          <p:cNvPr id="2" name="Picture 1">
            <a:extLst>
              <a:ext uri="{FF2B5EF4-FFF2-40B4-BE49-F238E27FC236}">
                <a16:creationId xmlns:a16="http://schemas.microsoft.com/office/drawing/2014/main" id="{8C7AD8EE-88B1-405D-B46C-87CD1D056590}"/>
              </a:ext>
            </a:extLst>
          </p:cNvPr>
          <p:cNvPicPr>
            <a:picLocks noChangeAspect="1"/>
          </p:cNvPicPr>
          <p:nvPr/>
        </p:nvPicPr>
        <p:blipFill rotWithShape="1">
          <a:blip r:embed="rId3"/>
          <a:srcRect l="26925" t="28153" r="30339" b="11259"/>
          <a:stretch/>
        </p:blipFill>
        <p:spPr>
          <a:xfrm>
            <a:off x="3286760" y="1781175"/>
            <a:ext cx="5618480" cy="4480559"/>
          </a:xfrm>
          <a:prstGeom prst="rect">
            <a:avLst/>
          </a:prstGeom>
        </p:spPr>
      </p:pic>
    </p:spTree>
    <p:extLst>
      <p:ext uri="{BB962C8B-B14F-4D97-AF65-F5344CB8AC3E}">
        <p14:creationId xmlns:p14="http://schemas.microsoft.com/office/powerpoint/2010/main" val="2579861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19</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17" name="Subtitle 7">
            <a:extLst>
              <a:ext uri="{FF2B5EF4-FFF2-40B4-BE49-F238E27FC236}">
                <a16:creationId xmlns:a16="http://schemas.microsoft.com/office/drawing/2014/main" id="{A894710C-DAD3-45DC-BBB8-C76F7512C465}"/>
              </a:ext>
            </a:extLst>
          </p:cNvPr>
          <p:cNvSpPr>
            <a:spLocks noGrp="1"/>
          </p:cNvSpPr>
          <p:nvPr>
            <p:ph type="subTitle" idx="1"/>
          </p:nvPr>
        </p:nvSpPr>
        <p:spPr>
          <a:xfrm>
            <a:off x="2695194" y="1291604"/>
            <a:ext cx="6801612" cy="489571"/>
          </a:xfrm>
        </p:spPr>
        <p:txBody>
          <a:bodyPr>
            <a:normAutofit/>
          </a:bodyPr>
          <a:lstStyle/>
          <a:p>
            <a:r>
              <a:rPr lang="en-US" dirty="0"/>
              <a:t>Large and Small Vehicles</a:t>
            </a:r>
          </a:p>
          <a:p>
            <a:endParaRPr lang="en-US" dirty="0"/>
          </a:p>
        </p:txBody>
      </p:sp>
      <p:pic>
        <p:nvPicPr>
          <p:cNvPr id="8" name="Picture 7">
            <a:extLst>
              <a:ext uri="{FF2B5EF4-FFF2-40B4-BE49-F238E27FC236}">
                <a16:creationId xmlns:a16="http://schemas.microsoft.com/office/drawing/2014/main" id="{97A2768C-1F43-4CDD-921B-6B4C3A6FD5DC}"/>
              </a:ext>
            </a:extLst>
          </p:cNvPr>
          <p:cNvPicPr>
            <a:picLocks noChangeAspect="1"/>
          </p:cNvPicPr>
          <p:nvPr/>
        </p:nvPicPr>
        <p:blipFill rotWithShape="1">
          <a:blip r:embed="rId3"/>
          <a:srcRect l="26250" t="24741" r="30750" b="15852"/>
          <a:stretch/>
        </p:blipFill>
        <p:spPr>
          <a:xfrm>
            <a:off x="3235337" y="1781174"/>
            <a:ext cx="5817998" cy="4521351"/>
          </a:xfrm>
          <a:prstGeom prst="rect">
            <a:avLst/>
          </a:prstGeom>
        </p:spPr>
      </p:pic>
    </p:spTree>
    <p:extLst>
      <p:ext uri="{BB962C8B-B14F-4D97-AF65-F5344CB8AC3E}">
        <p14:creationId xmlns:p14="http://schemas.microsoft.com/office/powerpoint/2010/main" val="366726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2</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198120"/>
            <a:ext cx="6801612" cy="877451"/>
          </a:xfrm>
        </p:spPr>
        <p:txBody>
          <a:bodyPr>
            <a:noAutofit/>
          </a:bodyPr>
          <a:lstStyle/>
          <a:p>
            <a:r>
              <a:rPr lang="en-US" sz="2400" dirty="0"/>
              <a:t>Our Goal</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2695194" y="1291604"/>
            <a:ext cx="6801612" cy="489571"/>
          </a:xfrm>
        </p:spPr>
        <p:txBody>
          <a:bodyPr>
            <a:normAutofit/>
          </a:bodyPr>
          <a:lstStyle/>
          <a:p>
            <a:r>
              <a:rPr lang="en-US" dirty="0"/>
              <a:t>Distinguish between five sets of similar features</a:t>
            </a:r>
          </a:p>
          <a:p>
            <a:endParaRPr lang="en-US" dirty="0"/>
          </a:p>
        </p:txBody>
      </p:sp>
      <p:grpSp>
        <p:nvGrpSpPr>
          <p:cNvPr id="51" name="Group 50">
            <a:extLst>
              <a:ext uri="{FF2B5EF4-FFF2-40B4-BE49-F238E27FC236}">
                <a16:creationId xmlns:a16="http://schemas.microsoft.com/office/drawing/2014/main" id="{E09E2102-E10D-4EB2-BB63-52AD789FCC97}"/>
              </a:ext>
            </a:extLst>
          </p:cNvPr>
          <p:cNvGrpSpPr/>
          <p:nvPr/>
        </p:nvGrpSpPr>
        <p:grpSpPr>
          <a:xfrm>
            <a:off x="581777" y="2027869"/>
            <a:ext cx="11028446" cy="1686685"/>
            <a:chOff x="517075" y="2184744"/>
            <a:chExt cx="11028446" cy="1686685"/>
          </a:xfrm>
        </p:grpSpPr>
        <p:grpSp>
          <p:nvGrpSpPr>
            <p:cNvPr id="15" name="Group 14">
              <a:extLst>
                <a:ext uri="{FF2B5EF4-FFF2-40B4-BE49-F238E27FC236}">
                  <a16:creationId xmlns:a16="http://schemas.microsoft.com/office/drawing/2014/main" id="{5B01066D-CB6D-4BC9-986F-98F29F853102}"/>
                </a:ext>
              </a:extLst>
            </p:cNvPr>
            <p:cNvGrpSpPr/>
            <p:nvPr/>
          </p:nvGrpSpPr>
          <p:grpSpPr>
            <a:xfrm>
              <a:off x="517075" y="2196836"/>
              <a:ext cx="3264349" cy="1674593"/>
              <a:chOff x="859975" y="2589600"/>
              <a:chExt cx="3264349" cy="1674593"/>
            </a:xfrm>
          </p:grpSpPr>
          <p:grpSp>
            <p:nvGrpSpPr>
              <p:cNvPr id="12" name="Group 11">
                <a:extLst>
                  <a:ext uri="{FF2B5EF4-FFF2-40B4-BE49-F238E27FC236}">
                    <a16:creationId xmlns:a16="http://schemas.microsoft.com/office/drawing/2014/main" id="{FACDA743-4804-4198-A294-3621CA2B2C14}"/>
                  </a:ext>
                </a:extLst>
              </p:cNvPr>
              <p:cNvGrpSpPr/>
              <p:nvPr/>
            </p:nvGrpSpPr>
            <p:grpSpPr>
              <a:xfrm>
                <a:off x="859975" y="2589600"/>
                <a:ext cx="3264349" cy="1305261"/>
                <a:chOff x="574225" y="3237300"/>
                <a:chExt cx="3264349" cy="1305261"/>
              </a:xfrm>
            </p:grpSpPr>
            <p:pic>
              <p:nvPicPr>
                <p:cNvPr id="3" name="Picture 2" descr="A picture containing scene, grass, road, outdoor&#10;&#10;Description automatically generated">
                  <a:extLst>
                    <a:ext uri="{FF2B5EF4-FFF2-40B4-BE49-F238E27FC236}">
                      <a16:creationId xmlns:a16="http://schemas.microsoft.com/office/drawing/2014/main" id="{BEE22111-6A1B-4B93-AC58-CFC6F5B72F4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4225" y="3237300"/>
                  <a:ext cx="1740349" cy="1305261"/>
                </a:xfrm>
                <a:prstGeom prst="flowChartInputOutput">
                  <a:avLst/>
                </a:prstGeom>
              </p:spPr>
            </p:pic>
            <p:pic>
              <p:nvPicPr>
                <p:cNvPr id="10" name="Picture 9" descr="A path with grass and trees&#10;&#10;Description automatically generated">
                  <a:extLst>
                    <a:ext uri="{FF2B5EF4-FFF2-40B4-BE49-F238E27FC236}">
                      <a16:creationId xmlns:a16="http://schemas.microsoft.com/office/drawing/2014/main" id="{B5BED62A-D7F6-4E37-AB19-9EA0AFB89D5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880681" y="3237300"/>
                  <a:ext cx="1957893" cy="1305261"/>
                </a:xfrm>
                <a:prstGeom prst="flowChartInputOutput">
                  <a:avLst/>
                </a:prstGeom>
              </p:spPr>
            </p:pic>
          </p:grpSp>
          <p:sp>
            <p:nvSpPr>
              <p:cNvPr id="14" name="TextBox 13">
                <a:extLst>
                  <a:ext uri="{FF2B5EF4-FFF2-40B4-BE49-F238E27FC236}">
                    <a16:creationId xmlns:a16="http://schemas.microsoft.com/office/drawing/2014/main" id="{C8A4A7DD-20BB-445B-8DD5-6CE51E5D8E73}"/>
                  </a:ext>
                </a:extLst>
              </p:cNvPr>
              <p:cNvSpPr txBox="1"/>
              <p:nvPr/>
            </p:nvSpPr>
            <p:spPr>
              <a:xfrm>
                <a:off x="1471521" y="3894861"/>
                <a:ext cx="1782860" cy="369332"/>
              </a:xfrm>
              <a:prstGeom prst="rect">
                <a:avLst/>
              </a:prstGeom>
              <a:noFill/>
            </p:spPr>
            <p:txBody>
              <a:bodyPr wrap="none" rtlCol="0">
                <a:spAutoFit/>
              </a:bodyPr>
              <a:lstStyle/>
              <a:p>
                <a:r>
                  <a:rPr lang="en-US" dirty="0"/>
                  <a:t>Roads and Tracks</a:t>
                </a:r>
              </a:p>
            </p:txBody>
          </p:sp>
        </p:grpSp>
        <p:grpSp>
          <p:nvGrpSpPr>
            <p:cNvPr id="31" name="Group 30">
              <a:extLst>
                <a:ext uri="{FF2B5EF4-FFF2-40B4-BE49-F238E27FC236}">
                  <a16:creationId xmlns:a16="http://schemas.microsoft.com/office/drawing/2014/main" id="{07577111-CBEA-49BE-A889-8A20DC34EC4C}"/>
                </a:ext>
              </a:extLst>
            </p:cNvPr>
            <p:cNvGrpSpPr/>
            <p:nvPr/>
          </p:nvGrpSpPr>
          <p:grpSpPr>
            <a:xfrm>
              <a:off x="4346232" y="2193811"/>
              <a:ext cx="3330255" cy="1671572"/>
              <a:chOff x="4489107" y="2300825"/>
              <a:chExt cx="3330255" cy="1671572"/>
            </a:xfrm>
          </p:grpSpPr>
          <p:pic>
            <p:nvPicPr>
              <p:cNvPr id="22" name="Picture 21" descr="A large tree in a garden&#10;&#10;Description automatically generated">
                <a:extLst>
                  <a:ext uri="{FF2B5EF4-FFF2-40B4-BE49-F238E27FC236}">
                    <a16:creationId xmlns:a16="http://schemas.microsoft.com/office/drawing/2014/main" id="{DFFC840A-F51F-464B-8AA1-DA3B1EF3C20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861469" y="2300825"/>
                <a:ext cx="1957893" cy="1305262"/>
              </a:xfrm>
              <a:prstGeom prst="parallelogram">
                <a:avLst/>
              </a:prstGeom>
            </p:spPr>
          </p:pic>
          <p:pic>
            <p:nvPicPr>
              <p:cNvPr id="20" name="Picture 19" descr="A picture containing computer, man, blue&#10;&#10;Description automatically generated">
                <a:extLst>
                  <a:ext uri="{FF2B5EF4-FFF2-40B4-BE49-F238E27FC236}">
                    <a16:creationId xmlns:a16="http://schemas.microsoft.com/office/drawing/2014/main" id="{C2D74D85-23E2-41CB-A5C7-6D841BFEFBB4}"/>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r="28889"/>
              <a:stretch/>
            </p:blipFill>
            <p:spPr>
              <a:xfrm>
                <a:off x="4489107" y="2300825"/>
                <a:ext cx="1740349" cy="1305262"/>
              </a:xfrm>
              <a:prstGeom prst="parallelogram">
                <a:avLst/>
              </a:prstGeom>
            </p:spPr>
          </p:pic>
          <p:sp>
            <p:nvSpPr>
              <p:cNvPr id="30" name="TextBox 29">
                <a:extLst>
                  <a:ext uri="{FF2B5EF4-FFF2-40B4-BE49-F238E27FC236}">
                    <a16:creationId xmlns:a16="http://schemas.microsoft.com/office/drawing/2014/main" id="{F347C1A7-1785-4B6C-9530-2DEC35FF9E82}"/>
                  </a:ext>
                </a:extLst>
              </p:cNvPr>
              <p:cNvSpPr txBox="1"/>
              <p:nvPr/>
            </p:nvSpPr>
            <p:spPr>
              <a:xfrm>
                <a:off x="4540107" y="3603065"/>
                <a:ext cx="2945999" cy="369332"/>
              </a:xfrm>
              <a:prstGeom prst="rect">
                <a:avLst/>
              </a:prstGeom>
              <a:noFill/>
            </p:spPr>
            <p:txBody>
              <a:bodyPr wrap="none" rtlCol="0">
                <a:spAutoFit/>
              </a:bodyPr>
              <a:lstStyle/>
              <a:p>
                <a:r>
                  <a:rPr lang="en-US" dirty="0"/>
                  <a:t>Buildings and Misc. Structures</a:t>
                </a:r>
              </a:p>
            </p:txBody>
          </p:sp>
        </p:grpSp>
        <p:grpSp>
          <p:nvGrpSpPr>
            <p:cNvPr id="33" name="Group 32">
              <a:extLst>
                <a:ext uri="{FF2B5EF4-FFF2-40B4-BE49-F238E27FC236}">
                  <a16:creationId xmlns:a16="http://schemas.microsoft.com/office/drawing/2014/main" id="{D7A6E763-ADE0-4C13-A199-EC50A17BDAF5}"/>
                </a:ext>
              </a:extLst>
            </p:cNvPr>
            <p:cNvGrpSpPr/>
            <p:nvPr/>
          </p:nvGrpSpPr>
          <p:grpSpPr>
            <a:xfrm>
              <a:off x="8172834" y="2184744"/>
              <a:ext cx="3372687" cy="1680639"/>
              <a:chOff x="8267704" y="2300825"/>
              <a:chExt cx="3372687" cy="1680639"/>
            </a:xfrm>
          </p:grpSpPr>
          <p:pic>
            <p:nvPicPr>
              <p:cNvPr id="25" name="Picture 24" descr="A tree in a forest&#10;&#10;Description automatically generated">
                <a:extLst>
                  <a:ext uri="{FF2B5EF4-FFF2-40B4-BE49-F238E27FC236}">
                    <a16:creationId xmlns:a16="http://schemas.microsoft.com/office/drawing/2014/main" id="{5529D6DB-FC02-4AB2-9D29-2088D1D0A55A}"/>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267704" y="2303847"/>
                <a:ext cx="1740350" cy="1305263"/>
              </a:xfrm>
              <a:prstGeom prst="parallelogram">
                <a:avLst/>
              </a:prstGeom>
            </p:spPr>
          </p:pic>
          <p:pic>
            <p:nvPicPr>
              <p:cNvPr id="28" name="Picture 27" descr="A group of men on a field&#10;&#10;Description automatically generated">
                <a:extLst>
                  <a:ext uri="{FF2B5EF4-FFF2-40B4-BE49-F238E27FC236}">
                    <a16:creationId xmlns:a16="http://schemas.microsoft.com/office/drawing/2014/main" id="{4369E80D-4141-4C3F-B75C-2F7E92C68B33}"/>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682498" y="2300825"/>
                <a:ext cx="1957893" cy="1304752"/>
              </a:xfrm>
              <a:prstGeom prst="parallelogram">
                <a:avLst/>
              </a:prstGeom>
            </p:spPr>
          </p:pic>
          <p:sp>
            <p:nvSpPr>
              <p:cNvPr id="32" name="TextBox 31">
                <a:extLst>
                  <a:ext uri="{FF2B5EF4-FFF2-40B4-BE49-F238E27FC236}">
                    <a16:creationId xmlns:a16="http://schemas.microsoft.com/office/drawing/2014/main" id="{B9D3A5BD-28AE-4358-9465-F30F774BF2D4}"/>
                  </a:ext>
                </a:extLst>
              </p:cNvPr>
              <p:cNvSpPr txBox="1"/>
              <p:nvPr/>
            </p:nvSpPr>
            <p:spPr>
              <a:xfrm>
                <a:off x="9004692" y="3612132"/>
                <a:ext cx="1729191" cy="369332"/>
              </a:xfrm>
              <a:prstGeom prst="rect">
                <a:avLst/>
              </a:prstGeom>
              <a:noFill/>
            </p:spPr>
            <p:txBody>
              <a:bodyPr wrap="none" rtlCol="0">
                <a:spAutoFit/>
              </a:bodyPr>
              <a:lstStyle/>
              <a:p>
                <a:r>
                  <a:rPr lang="en-US" dirty="0"/>
                  <a:t>Trees and Crops</a:t>
                </a:r>
              </a:p>
            </p:txBody>
          </p:sp>
        </p:grpSp>
      </p:grpSp>
      <p:grpSp>
        <p:nvGrpSpPr>
          <p:cNvPr id="42" name="Group 41">
            <a:extLst>
              <a:ext uri="{FF2B5EF4-FFF2-40B4-BE49-F238E27FC236}">
                <a16:creationId xmlns:a16="http://schemas.microsoft.com/office/drawing/2014/main" id="{FCBA00B0-0ACC-4503-B947-DA2320917BD7}"/>
              </a:ext>
            </a:extLst>
          </p:cNvPr>
          <p:cNvGrpSpPr/>
          <p:nvPr/>
        </p:nvGrpSpPr>
        <p:grpSpPr>
          <a:xfrm>
            <a:off x="2115780" y="4306588"/>
            <a:ext cx="3769691" cy="1670275"/>
            <a:chOff x="2734363" y="2287224"/>
            <a:chExt cx="3769691" cy="1670275"/>
          </a:xfrm>
        </p:grpSpPr>
        <p:grpSp>
          <p:nvGrpSpPr>
            <p:cNvPr id="40" name="Group 39">
              <a:extLst>
                <a:ext uri="{FF2B5EF4-FFF2-40B4-BE49-F238E27FC236}">
                  <a16:creationId xmlns:a16="http://schemas.microsoft.com/office/drawing/2014/main" id="{F5A05D5D-5892-465C-868E-E156604031F6}"/>
                </a:ext>
              </a:extLst>
            </p:cNvPr>
            <p:cNvGrpSpPr/>
            <p:nvPr/>
          </p:nvGrpSpPr>
          <p:grpSpPr>
            <a:xfrm>
              <a:off x="2734363" y="2287224"/>
              <a:ext cx="3769691" cy="1315841"/>
              <a:chOff x="2091778" y="4412105"/>
              <a:chExt cx="3769691" cy="1315841"/>
            </a:xfrm>
          </p:grpSpPr>
          <p:pic>
            <p:nvPicPr>
              <p:cNvPr id="35" name="Picture 34" descr="A red car parked on the side of a road&#10;&#10;Description automatically generated">
                <a:extLst>
                  <a:ext uri="{FF2B5EF4-FFF2-40B4-BE49-F238E27FC236}">
                    <a16:creationId xmlns:a16="http://schemas.microsoft.com/office/drawing/2014/main" id="{FCC54C94-43D9-4AF9-83C1-5BB80B54FEAF}"/>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625864" y="4425706"/>
                <a:ext cx="2235605" cy="1302240"/>
              </a:xfrm>
              <a:prstGeom prst="parallelogram">
                <a:avLst/>
              </a:prstGeom>
            </p:spPr>
          </p:pic>
          <p:pic>
            <p:nvPicPr>
              <p:cNvPr id="38" name="Picture 37" descr="A red double decker bus driving down a city street&#10;&#10;Description automatically generated">
                <a:extLst>
                  <a:ext uri="{FF2B5EF4-FFF2-40B4-BE49-F238E27FC236}">
                    <a16:creationId xmlns:a16="http://schemas.microsoft.com/office/drawing/2014/main" id="{8A2AC8C5-51FB-4AEA-85A7-AAFF9A582E05}"/>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2091778" y="4412105"/>
                <a:ext cx="1966961" cy="1311307"/>
              </a:xfrm>
              <a:prstGeom prst="parallelogram">
                <a:avLst/>
              </a:prstGeom>
            </p:spPr>
          </p:pic>
        </p:grpSp>
        <p:sp>
          <p:nvSpPr>
            <p:cNvPr id="41" name="TextBox 40">
              <a:extLst>
                <a:ext uri="{FF2B5EF4-FFF2-40B4-BE49-F238E27FC236}">
                  <a16:creationId xmlns:a16="http://schemas.microsoft.com/office/drawing/2014/main" id="{34C44833-A29C-4A50-A7BD-93B0AFD27FFD}"/>
                </a:ext>
              </a:extLst>
            </p:cNvPr>
            <p:cNvSpPr txBox="1"/>
            <p:nvPr/>
          </p:nvSpPr>
          <p:spPr>
            <a:xfrm>
              <a:off x="3277298" y="3588167"/>
              <a:ext cx="2412840" cy="369332"/>
            </a:xfrm>
            <a:prstGeom prst="rect">
              <a:avLst/>
            </a:prstGeom>
            <a:noFill/>
          </p:spPr>
          <p:txBody>
            <a:bodyPr wrap="none" rtlCol="0">
              <a:spAutoFit/>
            </a:bodyPr>
            <a:lstStyle/>
            <a:p>
              <a:r>
                <a:rPr lang="en-US" dirty="0"/>
                <a:t>Large and Small Vehicles</a:t>
              </a:r>
            </a:p>
          </p:txBody>
        </p:sp>
      </p:grpSp>
      <p:grpSp>
        <p:nvGrpSpPr>
          <p:cNvPr id="50" name="Group 49">
            <a:extLst>
              <a:ext uri="{FF2B5EF4-FFF2-40B4-BE49-F238E27FC236}">
                <a16:creationId xmlns:a16="http://schemas.microsoft.com/office/drawing/2014/main" id="{862C70FD-4C8B-44AE-A7A1-7718698341D4}"/>
              </a:ext>
            </a:extLst>
          </p:cNvPr>
          <p:cNvGrpSpPr/>
          <p:nvPr/>
        </p:nvGrpSpPr>
        <p:grpSpPr>
          <a:xfrm>
            <a:off x="6445990" y="4306588"/>
            <a:ext cx="3180448" cy="1683534"/>
            <a:chOff x="6529706" y="4328703"/>
            <a:chExt cx="3180448" cy="1683534"/>
          </a:xfrm>
        </p:grpSpPr>
        <p:pic>
          <p:nvPicPr>
            <p:cNvPr id="44" name="Picture 43" descr="A large body of water&#10;&#10;Description automatically generated">
              <a:extLst>
                <a:ext uri="{FF2B5EF4-FFF2-40B4-BE49-F238E27FC236}">
                  <a16:creationId xmlns:a16="http://schemas.microsoft.com/office/drawing/2014/main" id="{0219366F-74C2-46D4-8504-133549613CF8}"/>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6529706" y="4328703"/>
              <a:ext cx="1769637" cy="1327228"/>
            </a:xfrm>
            <a:prstGeom prst="parallelogram">
              <a:avLst/>
            </a:prstGeom>
          </p:spPr>
        </p:pic>
        <p:pic>
          <p:nvPicPr>
            <p:cNvPr id="47" name="Picture 46" descr="A river running through a forest&#10;&#10;Description automatically generated">
              <a:extLst>
                <a:ext uri="{FF2B5EF4-FFF2-40B4-BE49-F238E27FC236}">
                  <a16:creationId xmlns:a16="http://schemas.microsoft.com/office/drawing/2014/main" id="{50368EC0-3BB5-4DD5-B0FC-D93FD8801692}"/>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7969805" y="4328703"/>
              <a:ext cx="1740349" cy="1316864"/>
            </a:xfrm>
            <a:prstGeom prst="parallelogram">
              <a:avLst/>
            </a:prstGeom>
          </p:spPr>
        </p:pic>
        <p:sp>
          <p:nvSpPr>
            <p:cNvPr id="49" name="TextBox 48">
              <a:extLst>
                <a:ext uri="{FF2B5EF4-FFF2-40B4-BE49-F238E27FC236}">
                  <a16:creationId xmlns:a16="http://schemas.microsoft.com/office/drawing/2014/main" id="{DC151D14-A91A-49A5-BCF6-F24878DCDA43}"/>
                </a:ext>
              </a:extLst>
            </p:cNvPr>
            <p:cNvSpPr txBox="1"/>
            <p:nvPr/>
          </p:nvSpPr>
          <p:spPr>
            <a:xfrm>
              <a:off x="6605521" y="5642905"/>
              <a:ext cx="2728567" cy="369332"/>
            </a:xfrm>
            <a:prstGeom prst="rect">
              <a:avLst/>
            </a:prstGeom>
            <a:noFill/>
          </p:spPr>
          <p:txBody>
            <a:bodyPr wrap="none" rtlCol="0">
              <a:spAutoFit/>
            </a:bodyPr>
            <a:lstStyle/>
            <a:p>
              <a:r>
                <a:rPr lang="en-US" dirty="0"/>
                <a:t>Standing and Moving Water</a:t>
              </a:r>
            </a:p>
          </p:txBody>
        </p:sp>
      </p:grpSp>
    </p:spTree>
    <p:extLst>
      <p:ext uri="{BB962C8B-B14F-4D97-AF65-F5344CB8AC3E}">
        <p14:creationId xmlns:p14="http://schemas.microsoft.com/office/powerpoint/2010/main" val="384965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20</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17" name="Subtitle 7">
            <a:extLst>
              <a:ext uri="{FF2B5EF4-FFF2-40B4-BE49-F238E27FC236}">
                <a16:creationId xmlns:a16="http://schemas.microsoft.com/office/drawing/2014/main" id="{A894710C-DAD3-45DC-BBB8-C76F7512C465}"/>
              </a:ext>
            </a:extLst>
          </p:cNvPr>
          <p:cNvSpPr>
            <a:spLocks noGrp="1"/>
          </p:cNvSpPr>
          <p:nvPr>
            <p:ph type="subTitle" idx="1"/>
          </p:nvPr>
        </p:nvSpPr>
        <p:spPr>
          <a:xfrm>
            <a:off x="2695194" y="1291604"/>
            <a:ext cx="6801612" cy="489571"/>
          </a:xfrm>
        </p:spPr>
        <p:txBody>
          <a:bodyPr>
            <a:normAutofit/>
          </a:bodyPr>
          <a:lstStyle/>
          <a:p>
            <a:r>
              <a:rPr lang="en-US" dirty="0"/>
              <a:t>Standing and Moving Water</a:t>
            </a:r>
          </a:p>
          <a:p>
            <a:endParaRPr lang="en-US" dirty="0"/>
          </a:p>
        </p:txBody>
      </p:sp>
      <p:pic>
        <p:nvPicPr>
          <p:cNvPr id="2" name="Picture 1">
            <a:extLst>
              <a:ext uri="{FF2B5EF4-FFF2-40B4-BE49-F238E27FC236}">
                <a16:creationId xmlns:a16="http://schemas.microsoft.com/office/drawing/2014/main" id="{C3A089C5-177E-42D6-B98D-EB57303BDC0D}"/>
              </a:ext>
            </a:extLst>
          </p:cNvPr>
          <p:cNvPicPr>
            <a:picLocks noChangeAspect="1"/>
          </p:cNvPicPr>
          <p:nvPr/>
        </p:nvPicPr>
        <p:blipFill rotWithShape="1">
          <a:blip r:embed="rId3"/>
          <a:srcRect l="26536" t="25972" r="31001" b="14370"/>
          <a:stretch/>
        </p:blipFill>
        <p:spPr>
          <a:xfrm>
            <a:off x="3235337" y="1781175"/>
            <a:ext cx="5721326" cy="4521352"/>
          </a:xfrm>
          <a:prstGeom prst="rect">
            <a:avLst/>
          </a:prstGeom>
        </p:spPr>
      </p:pic>
    </p:spTree>
    <p:extLst>
      <p:ext uri="{BB962C8B-B14F-4D97-AF65-F5344CB8AC3E}">
        <p14:creationId xmlns:p14="http://schemas.microsoft.com/office/powerpoint/2010/main" val="1401986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CADC55E8-F60D-46A0-BCC1-57DD5CD772CC}"/>
              </a:ext>
            </a:extLst>
          </p:cNvPr>
          <p:cNvSpPr/>
          <p:nvPr/>
        </p:nvSpPr>
        <p:spPr>
          <a:xfrm>
            <a:off x="1601821" y="4151493"/>
            <a:ext cx="8988358" cy="1973702"/>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948B3E8E-2719-4FCA-9B21-DE119E5487F6}"/>
              </a:ext>
            </a:extLst>
          </p:cNvPr>
          <p:cNvSpPr/>
          <p:nvPr/>
        </p:nvSpPr>
        <p:spPr>
          <a:xfrm>
            <a:off x="1601821" y="1979517"/>
            <a:ext cx="8988358" cy="1973702"/>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21</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pic>
        <p:nvPicPr>
          <p:cNvPr id="18" name="Graphic 17" descr="Stopwatch 75%">
            <a:extLst>
              <a:ext uri="{FF2B5EF4-FFF2-40B4-BE49-F238E27FC236}">
                <a16:creationId xmlns:a16="http://schemas.microsoft.com/office/drawing/2014/main" id="{0F003E56-448C-4402-ABA9-22186CA40E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03132" y="2075963"/>
            <a:ext cx="1235369" cy="1235369"/>
          </a:xfrm>
          <a:prstGeom prst="rect">
            <a:avLst/>
          </a:prstGeom>
        </p:spPr>
      </p:pic>
      <p:pic>
        <p:nvPicPr>
          <p:cNvPr id="20" name="Graphic 19" descr="Folder Search">
            <a:extLst>
              <a:ext uri="{FF2B5EF4-FFF2-40B4-BE49-F238E27FC236}">
                <a16:creationId xmlns:a16="http://schemas.microsoft.com/office/drawing/2014/main" id="{37EA260B-1CDB-4216-9A74-5AB7D9943E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03132" y="4327040"/>
            <a:ext cx="1239356" cy="1239356"/>
          </a:xfrm>
          <a:prstGeom prst="rect">
            <a:avLst/>
          </a:prstGeom>
        </p:spPr>
      </p:pic>
      <p:sp>
        <p:nvSpPr>
          <p:cNvPr id="25" name="Subtitle 7">
            <a:extLst>
              <a:ext uri="{FF2B5EF4-FFF2-40B4-BE49-F238E27FC236}">
                <a16:creationId xmlns:a16="http://schemas.microsoft.com/office/drawing/2014/main" id="{A80BD1FE-F7B9-42AF-9E6E-990CEA07F7C6}"/>
              </a:ext>
            </a:extLst>
          </p:cNvPr>
          <p:cNvSpPr>
            <a:spLocks noGrp="1"/>
          </p:cNvSpPr>
          <p:nvPr>
            <p:ph type="subTitle" idx="1"/>
          </p:nvPr>
        </p:nvSpPr>
        <p:spPr>
          <a:xfrm>
            <a:off x="2695194" y="1291604"/>
            <a:ext cx="6801612" cy="489571"/>
          </a:xfrm>
        </p:spPr>
        <p:txBody>
          <a:bodyPr>
            <a:normAutofit/>
          </a:bodyPr>
          <a:lstStyle/>
          <a:p>
            <a:r>
              <a:rPr lang="en-US" dirty="0"/>
              <a:t>Limitations and Challenges</a:t>
            </a:r>
          </a:p>
          <a:p>
            <a:endParaRPr lang="en-US" dirty="0"/>
          </a:p>
        </p:txBody>
      </p:sp>
      <p:sp>
        <p:nvSpPr>
          <p:cNvPr id="28" name="TextBox 27">
            <a:extLst>
              <a:ext uri="{FF2B5EF4-FFF2-40B4-BE49-F238E27FC236}">
                <a16:creationId xmlns:a16="http://schemas.microsoft.com/office/drawing/2014/main" id="{F9433342-4E21-4061-BEFF-E218E837E1C3}"/>
              </a:ext>
            </a:extLst>
          </p:cNvPr>
          <p:cNvSpPr txBox="1"/>
          <p:nvPr/>
        </p:nvSpPr>
        <p:spPr>
          <a:xfrm>
            <a:off x="2288834" y="3398909"/>
            <a:ext cx="663964" cy="369332"/>
          </a:xfrm>
          <a:prstGeom prst="rect">
            <a:avLst/>
          </a:prstGeom>
          <a:noFill/>
        </p:spPr>
        <p:txBody>
          <a:bodyPr wrap="none" rtlCol="0">
            <a:spAutoFit/>
          </a:bodyPr>
          <a:lstStyle/>
          <a:p>
            <a:r>
              <a:rPr lang="en-US" dirty="0">
                <a:solidFill>
                  <a:schemeClr val="bg1">
                    <a:lumMod val="65000"/>
                    <a:lumOff val="35000"/>
                  </a:schemeClr>
                </a:solidFill>
              </a:rPr>
              <a:t>Time</a:t>
            </a:r>
          </a:p>
        </p:txBody>
      </p:sp>
      <p:sp>
        <p:nvSpPr>
          <p:cNvPr id="29" name="TextBox 28">
            <a:extLst>
              <a:ext uri="{FF2B5EF4-FFF2-40B4-BE49-F238E27FC236}">
                <a16:creationId xmlns:a16="http://schemas.microsoft.com/office/drawing/2014/main" id="{867926F6-EFE1-4AFC-9202-8ABC41ED445B}"/>
              </a:ext>
            </a:extLst>
          </p:cNvPr>
          <p:cNvSpPr txBox="1"/>
          <p:nvPr/>
        </p:nvSpPr>
        <p:spPr>
          <a:xfrm>
            <a:off x="2305665" y="5557277"/>
            <a:ext cx="630301" cy="369332"/>
          </a:xfrm>
          <a:prstGeom prst="rect">
            <a:avLst/>
          </a:prstGeom>
          <a:noFill/>
        </p:spPr>
        <p:txBody>
          <a:bodyPr wrap="none" rtlCol="0">
            <a:spAutoFit/>
          </a:bodyPr>
          <a:lstStyle/>
          <a:p>
            <a:r>
              <a:rPr lang="en-US" dirty="0">
                <a:solidFill>
                  <a:schemeClr val="bg1">
                    <a:lumMod val="65000"/>
                    <a:lumOff val="35000"/>
                  </a:schemeClr>
                </a:solidFill>
              </a:rPr>
              <a:t>Data</a:t>
            </a:r>
          </a:p>
        </p:txBody>
      </p:sp>
      <p:sp>
        <p:nvSpPr>
          <p:cNvPr id="30" name="TextBox 29">
            <a:extLst>
              <a:ext uri="{FF2B5EF4-FFF2-40B4-BE49-F238E27FC236}">
                <a16:creationId xmlns:a16="http://schemas.microsoft.com/office/drawing/2014/main" id="{4A6BC327-089A-4736-9569-BE195AB14C30}"/>
              </a:ext>
            </a:extLst>
          </p:cNvPr>
          <p:cNvSpPr txBox="1"/>
          <p:nvPr/>
        </p:nvSpPr>
        <p:spPr>
          <a:xfrm>
            <a:off x="3238499" y="2126346"/>
            <a:ext cx="7370735" cy="1477328"/>
          </a:xfrm>
          <a:prstGeom prst="rect">
            <a:avLst/>
          </a:prstGeom>
          <a:noFill/>
        </p:spPr>
        <p:txBody>
          <a:bodyPr wrap="square" rtlCol="0">
            <a:spAutoFit/>
          </a:bodyPr>
          <a:lstStyle/>
          <a:p>
            <a:r>
              <a:rPr lang="en-US" dirty="0">
                <a:solidFill>
                  <a:schemeClr val="bg1">
                    <a:lumMod val="65000"/>
                    <a:lumOff val="35000"/>
                  </a:schemeClr>
                </a:solidFill>
              </a:rPr>
              <a:t>The most impactful limitation to this project was a lack of time. </a:t>
            </a:r>
          </a:p>
          <a:p>
            <a:endParaRPr lang="en-US" dirty="0">
              <a:solidFill>
                <a:schemeClr val="bg1">
                  <a:lumMod val="65000"/>
                  <a:lumOff val="35000"/>
                </a:schemeClr>
              </a:solidFill>
            </a:endParaRPr>
          </a:p>
          <a:p>
            <a:r>
              <a:rPr lang="en-US" dirty="0">
                <a:solidFill>
                  <a:schemeClr val="bg1">
                    <a:lumMod val="65000"/>
                    <a:lumOff val="35000"/>
                  </a:schemeClr>
                </a:solidFill>
              </a:rPr>
              <a:t>Because our goal was to distinguish between two similar features, we had to build many models. The large size of the data meant it took a very long time to run these models and perform our analysis, even with the help of GPU!</a:t>
            </a:r>
          </a:p>
        </p:txBody>
      </p:sp>
      <p:sp>
        <p:nvSpPr>
          <p:cNvPr id="31" name="TextBox 30">
            <a:extLst>
              <a:ext uri="{FF2B5EF4-FFF2-40B4-BE49-F238E27FC236}">
                <a16:creationId xmlns:a16="http://schemas.microsoft.com/office/drawing/2014/main" id="{E13DF512-B02F-4DD8-B77C-21F972AAF6F6}"/>
              </a:ext>
            </a:extLst>
          </p:cNvPr>
          <p:cNvSpPr txBox="1"/>
          <p:nvPr/>
        </p:nvSpPr>
        <p:spPr>
          <a:xfrm>
            <a:off x="3238499" y="4298390"/>
            <a:ext cx="7370735" cy="1754326"/>
          </a:xfrm>
          <a:prstGeom prst="rect">
            <a:avLst/>
          </a:prstGeom>
          <a:noFill/>
        </p:spPr>
        <p:txBody>
          <a:bodyPr wrap="square" rtlCol="0">
            <a:spAutoFit/>
          </a:bodyPr>
          <a:lstStyle/>
          <a:p>
            <a:r>
              <a:rPr lang="en-US" dirty="0">
                <a:solidFill>
                  <a:schemeClr val="bg1">
                    <a:lumMod val="65000"/>
                    <a:lumOff val="35000"/>
                  </a:schemeClr>
                </a:solidFill>
              </a:rPr>
              <a:t>A surprising challenge was building models from the training data.</a:t>
            </a:r>
          </a:p>
          <a:p>
            <a:endParaRPr lang="en-US" dirty="0">
              <a:solidFill>
                <a:schemeClr val="bg1">
                  <a:lumMod val="65000"/>
                  <a:lumOff val="35000"/>
                </a:schemeClr>
              </a:solidFill>
            </a:endParaRPr>
          </a:p>
          <a:p>
            <a:r>
              <a:rPr lang="en-US" dirty="0">
                <a:solidFill>
                  <a:schemeClr val="bg1">
                    <a:lumMod val="65000"/>
                    <a:lumOff val="35000"/>
                  </a:schemeClr>
                </a:solidFill>
              </a:rPr>
              <a:t>Each picture was massive, but there were not that many unique images. This increased the likelihood of overfitting and reduced performance because subsamples of our training data were augmented and duplicated multiple times. Some features were also remarkably similar and hard to distinguish.</a:t>
            </a:r>
          </a:p>
        </p:txBody>
      </p:sp>
    </p:spTree>
    <p:extLst>
      <p:ext uri="{BB962C8B-B14F-4D97-AF65-F5344CB8AC3E}">
        <p14:creationId xmlns:p14="http://schemas.microsoft.com/office/powerpoint/2010/main" val="42075201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948B3E8E-2719-4FCA-9B21-DE119E5487F6}"/>
              </a:ext>
            </a:extLst>
          </p:cNvPr>
          <p:cNvSpPr/>
          <p:nvPr/>
        </p:nvSpPr>
        <p:spPr>
          <a:xfrm>
            <a:off x="1601821" y="1979517"/>
            <a:ext cx="8988358" cy="877451"/>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22</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264592"/>
            <a:ext cx="6801612" cy="877451"/>
          </a:xfrm>
        </p:spPr>
        <p:txBody>
          <a:bodyPr>
            <a:noAutofit/>
          </a:bodyPr>
          <a:lstStyle/>
          <a:p>
            <a:r>
              <a:rPr lang="en-US" sz="2400" dirty="0"/>
              <a:t>Results and Conclusions</a:t>
            </a:r>
          </a:p>
        </p:txBody>
      </p:sp>
      <p:sp>
        <p:nvSpPr>
          <p:cNvPr id="25" name="Subtitle 7">
            <a:extLst>
              <a:ext uri="{FF2B5EF4-FFF2-40B4-BE49-F238E27FC236}">
                <a16:creationId xmlns:a16="http://schemas.microsoft.com/office/drawing/2014/main" id="{A80BD1FE-F7B9-42AF-9E6E-990CEA07F7C6}"/>
              </a:ext>
            </a:extLst>
          </p:cNvPr>
          <p:cNvSpPr>
            <a:spLocks noGrp="1"/>
          </p:cNvSpPr>
          <p:nvPr>
            <p:ph type="subTitle" idx="1"/>
          </p:nvPr>
        </p:nvSpPr>
        <p:spPr>
          <a:xfrm>
            <a:off x="2695194" y="1291604"/>
            <a:ext cx="6801612" cy="489571"/>
          </a:xfrm>
        </p:spPr>
        <p:txBody>
          <a:bodyPr>
            <a:normAutofit/>
          </a:bodyPr>
          <a:lstStyle/>
          <a:p>
            <a:r>
              <a:rPr lang="en-US" dirty="0"/>
              <a:t>Learnings and Future Opportunities</a:t>
            </a:r>
          </a:p>
          <a:p>
            <a:endParaRPr lang="en-US" dirty="0"/>
          </a:p>
        </p:txBody>
      </p:sp>
      <p:sp>
        <p:nvSpPr>
          <p:cNvPr id="30" name="TextBox 29">
            <a:extLst>
              <a:ext uri="{FF2B5EF4-FFF2-40B4-BE49-F238E27FC236}">
                <a16:creationId xmlns:a16="http://schemas.microsoft.com/office/drawing/2014/main" id="{4A6BC327-089A-4736-9569-BE195AB14C30}"/>
              </a:ext>
            </a:extLst>
          </p:cNvPr>
          <p:cNvSpPr txBox="1"/>
          <p:nvPr/>
        </p:nvSpPr>
        <p:spPr>
          <a:xfrm>
            <a:off x="3057524" y="2126346"/>
            <a:ext cx="7370735" cy="646331"/>
          </a:xfrm>
          <a:prstGeom prst="rect">
            <a:avLst/>
          </a:prstGeom>
          <a:noFill/>
        </p:spPr>
        <p:txBody>
          <a:bodyPr wrap="square" rtlCol="0">
            <a:spAutoFit/>
          </a:bodyPr>
          <a:lstStyle/>
          <a:p>
            <a:r>
              <a:rPr lang="en-US" dirty="0">
                <a:solidFill>
                  <a:schemeClr val="bg1">
                    <a:lumMod val="65000"/>
                    <a:lumOff val="35000"/>
                  </a:schemeClr>
                </a:solidFill>
              </a:rPr>
              <a:t>The U-Net architecture lent itself well to new techniques such as batching the images from our dataset or implementing new types of augmentation.</a:t>
            </a:r>
          </a:p>
        </p:txBody>
      </p:sp>
      <p:sp>
        <p:nvSpPr>
          <p:cNvPr id="14" name="Rectangle: Rounded Corners 13">
            <a:extLst>
              <a:ext uri="{FF2B5EF4-FFF2-40B4-BE49-F238E27FC236}">
                <a16:creationId xmlns:a16="http://schemas.microsoft.com/office/drawing/2014/main" id="{BC9B673C-1C34-4846-9981-06EF84A28966}"/>
              </a:ext>
            </a:extLst>
          </p:cNvPr>
          <p:cNvSpPr/>
          <p:nvPr/>
        </p:nvSpPr>
        <p:spPr>
          <a:xfrm>
            <a:off x="1601821" y="3055310"/>
            <a:ext cx="8988358" cy="877451"/>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15" name="TextBox 14">
            <a:extLst>
              <a:ext uri="{FF2B5EF4-FFF2-40B4-BE49-F238E27FC236}">
                <a16:creationId xmlns:a16="http://schemas.microsoft.com/office/drawing/2014/main" id="{AE1C879C-8700-4F4D-BB3A-29FFE7BBF1F5}"/>
              </a:ext>
            </a:extLst>
          </p:cNvPr>
          <p:cNvSpPr txBox="1"/>
          <p:nvPr/>
        </p:nvSpPr>
        <p:spPr>
          <a:xfrm>
            <a:off x="3057524" y="3325110"/>
            <a:ext cx="7370735" cy="369332"/>
          </a:xfrm>
          <a:prstGeom prst="rect">
            <a:avLst/>
          </a:prstGeom>
          <a:noFill/>
        </p:spPr>
        <p:txBody>
          <a:bodyPr wrap="square" rtlCol="0">
            <a:spAutoFit/>
          </a:bodyPr>
          <a:lstStyle/>
          <a:p>
            <a:r>
              <a:rPr lang="en-US" dirty="0">
                <a:solidFill>
                  <a:schemeClr val="bg1">
                    <a:lumMod val="65000"/>
                    <a:lumOff val="35000"/>
                  </a:schemeClr>
                </a:solidFill>
              </a:rPr>
              <a:t>There were many existing resources and research to help guide this project.</a:t>
            </a:r>
          </a:p>
        </p:txBody>
      </p:sp>
      <p:sp>
        <p:nvSpPr>
          <p:cNvPr id="16" name="Rectangle: Rounded Corners 15">
            <a:extLst>
              <a:ext uri="{FF2B5EF4-FFF2-40B4-BE49-F238E27FC236}">
                <a16:creationId xmlns:a16="http://schemas.microsoft.com/office/drawing/2014/main" id="{F23441D3-B79A-4C19-AFA3-29FF02BF116A}"/>
              </a:ext>
            </a:extLst>
          </p:cNvPr>
          <p:cNvSpPr/>
          <p:nvPr/>
        </p:nvSpPr>
        <p:spPr>
          <a:xfrm>
            <a:off x="1601821" y="4131103"/>
            <a:ext cx="8988358" cy="877451"/>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17" name="TextBox 16">
            <a:extLst>
              <a:ext uri="{FF2B5EF4-FFF2-40B4-BE49-F238E27FC236}">
                <a16:creationId xmlns:a16="http://schemas.microsoft.com/office/drawing/2014/main" id="{499829A9-1808-4F29-8484-FAF7B0854073}"/>
              </a:ext>
            </a:extLst>
          </p:cNvPr>
          <p:cNvSpPr txBox="1"/>
          <p:nvPr/>
        </p:nvSpPr>
        <p:spPr>
          <a:xfrm>
            <a:off x="3057524" y="4277932"/>
            <a:ext cx="7370735" cy="646331"/>
          </a:xfrm>
          <a:prstGeom prst="rect">
            <a:avLst/>
          </a:prstGeom>
          <a:noFill/>
        </p:spPr>
        <p:txBody>
          <a:bodyPr wrap="square" rtlCol="0">
            <a:spAutoFit/>
          </a:bodyPr>
          <a:lstStyle/>
          <a:p>
            <a:r>
              <a:rPr lang="en-US" dirty="0">
                <a:solidFill>
                  <a:schemeClr val="bg1">
                    <a:lumMod val="65000"/>
                    <a:lumOff val="35000"/>
                  </a:schemeClr>
                </a:solidFill>
              </a:rPr>
              <a:t>This project could be the first step of a multi-tiered pipeline build to take advantage of image segmentation and explore other relationships in the data.</a:t>
            </a:r>
          </a:p>
        </p:txBody>
      </p:sp>
      <p:sp>
        <p:nvSpPr>
          <p:cNvPr id="19" name="Rectangle: Rounded Corners 18">
            <a:extLst>
              <a:ext uri="{FF2B5EF4-FFF2-40B4-BE49-F238E27FC236}">
                <a16:creationId xmlns:a16="http://schemas.microsoft.com/office/drawing/2014/main" id="{F5245B97-3586-4E28-AC49-F05DC76EF5D8}"/>
              </a:ext>
            </a:extLst>
          </p:cNvPr>
          <p:cNvSpPr/>
          <p:nvPr/>
        </p:nvSpPr>
        <p:spPr>
          <a:xfrm>
            <a:off x="1601821" y="5206896"/>
            <a:ext cx="8988358" cy="877451"/>
          </a:xfrm>
          <a:prstGeom prst="roundRect">
            <a:avLst/>
          </a:prstGeom>
          <a:solidFill>
            <a:srgbClr val="FFFFFF"/>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1">
                  <a:lumMod val="65000"/>
                  <a:lumOff val="35000"/>
                </a:schemeClr>
              </a:solidFill>
            </a:endParaRPr>
          </a:p>
        </p:txBody>
      </p:sp>
      <p:sp>
        <p:nvSpPr>
          <p:cNvPr id="21" name="TextBox 20">
            <a:extLst>
              <a:ext uri="{FF2B5EF4-FFF2-40B4-BE49-F238E27FC236}">
                <a16:creationId xmlns:a16="http://schemas.microsoft.com/office/drawing/2014/main" id="{DA85D8D8-6596-4C2F-B563-5EF6389A244E}"/>
              </a:ext>
            </a:extLst>
          </p:cNvPr>
          <p:cNvSpPr txBox="1"/>
          <p:nvPr/>
        </p:nvSpPr>
        <p:spPr>
          <a:xfrm>
            <a:off x="3057524" y="5353725"/>
            <a:ext cx="7370735" cy="646331"/>
          </a:xfrm>
          <a:prstGeom prst="rect">
            <a:avLst/>
          </a:prstGeom>
          <a:noFill/>
        </p:spPr>
        <p:txBody>
          <a:bodyPr wrap="square" rtlCol="0">
            <a:spAutoFit/>
          </a:bodyPr>
          <a:lstStyle/>
          <a:p>
            <a:r>
              <a:rPr lang="en-US" dirty="0">
                <a:solidFill>
                  <a:schemeClr val="bg1">
                    <a:lumMod val="65000"/>
                    <a:lumOff val="35000"/>
                  </a:schemeClr>
                </a:solidFill>
              </a:rPr>
              <a:t>Image segmentation is a unique style of NN learning and techniques learned in this project could apply to many other problems.</a:t>
            </a:r>
          </a:p>
        </p:txBody>
      </p:sp>
      <p:pic>
        <p:nvPicPr>
          <p:cNvPr id="3" name="Graphic 2" descr="Badge New">
            <a:extLst>
              <a:ext uri="{FF2B5EF4-FFF2-40B4-BE49-F238E27FC236}">
                <a16:creationId xmlns:a16="http://schemas.microsoft.com/office/drawing/2014/main" id="{1698D658-7D54-4479-86B6-B66B375596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72473" y="1961042"/>
            <a:ext cx="914400" cy="914400"/>
          </a:xfrm>
          <a:prstGeom prst="rect">
            <a:avLst/>
          </a:prstGeom>
        </p:spPr>
      </p:pic>
      <p:pic>
        <p:nvPicPr>
          <p:cNvPr id="5" name="Graphic 4" descr="Books">
            <a:extLst>
              <a:ext uri="{FF2B5EF4-FFF2-40B4-BE49-F238E27FC236}">
                <a16:creationId xmlns:a16="http://schemas.microsoft.com/office/drawing/2014/main" id="{6696AC89-F03C-469B-B34E-FDA69BE71F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72473" y="3036835"/>
            <a:ext cx="914400" cy="914400"/>
          </a:xfrm>
          <a:prstGeom prst="rect">
            <a:avLst/>
          </a:prstGeom>
        </p:spPr>
      </p:pic>
      <p:pic>
        <p:nvPicPr>
          <p:cNvPr id="8" name="Graphic 7" descr="Rewind">
            <a:extLst>
              <a:ext uri="{FF2B5EF4-FFF2-40B4-BE49-F238E27FC236}">
                <a16:creationId xmlns:a16="http://schemas.microsoft.com/office/drawing/2014/main" id="{EEEEC643-6DF4-4A90-8688-4EE991CAD25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872473" y="4112628"/>
            <a:ext cx="914400" cy="914400"/>
          </a:xfrm>
          <a:prstGeom prst="rect">
            <a:avLst/>
          </a:prstGeom>
        </p:spPr>
      </p:pic>
      <p:pic>
        <p:nvPicPr>
          <p:cNvPr id="10" name="Graphic 9" descr="Lightbulb">
            <a:extLst>
              <a:ext uri="{FF2B5EF4-FFF2-40B4-BE49-F238E27FC236}">
                <a16:creationId xmlns:a16="http://schemas.microsoft.com/office/drawing/2014/main" id="{4632918B-5032-47DD-902A-DA5DEAE9AF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2472" y="5188421"/>
            <a:ext cx="914400" cy="914400"/>
          </a:xfrm>
          <a:prstGeom prst="rect">
            <a:avLst/>
          </a:prstGeom>
        </p:spPr>
      </p:pic>
    </p:spTree>
    <p:extLst>
      <p:ext uri="{BB962C8B-B14F-4D97-AF65-F5344CB8AC3E}">
        <p14:creationId xmlns:p14="http://schemas.microsoft.com/office/powerpoint/2010/main" val="1674048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3</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2695194" y="169545"/>
            <a:ext cx="6801612" cy="877451"/>
          </a:xfrm>
        </p:spPr>
        <p:txBody>
          <a:bodyPr>
            <a:noAutofit/>
          </a:bodyPr>
          <a:lstStyle/>
          <a:p>
            <a:r>
              <a:rPr lang="en-US" sz="2400" dirty="0"/>
              <a:t>Training an Eye in the Sky</a:t>
            </a:r>
            <a:br>
              <a:rPr lang="en-US" sz="2400" dirty="0"/>
            </a:br>
            <a:r>
              <a:rPr lang="en-US" sz="1100" dirty="0"/>
              <a:t>Distinguishing similar features in satellite imagery</a:t>
            </a:r>
            <a:endParaRPr lang="en-US" sz="2400" dirty="0"/>
          </a:p>
        </p:txBody>
      </p:sp>
      <p:pic>
        <p:nvPicPr>
          <p:cNvPr id="3" name="Picture 2" descr="A close up of a map&#10;&#10;Description automatically generated">
            <a:extLst>
              <a:ext uri="{FF2B5EF4-FFF2-40B4-BE49-F238E27FC236}">
                <a16:creationId xmlns:a16="http://schemas.microsoft.com/office/drawing/2014/main" id="{4166D1F5-C349-453A-B781-2D6E6C9CC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5903" y="1373096"/>
            <a:ext cx="5262880" cy="5197695"/>
          </a:xfrm>
          <a:prstGeom prst="rect">
            <a:avLst/>
          </a:prstGeom>
        </p:spPr>
      </p:pic>
      <p:pic>
        <p:nvPicPr>
          <p:cNvPr id="5" name="Picture 4" descr="A close up of a tree&#10;&#10;Description automatically generated">
            <a:extLst>
              <a:ext uri="{FF2B5EF4-FFF2-40B4-BE49-F238E27FC236}">
                <a16:creationId xmlns:a16="http://schemas.microsoft.com/office/drawing/2014/main" id="{C723DD17-3316-48BB-954E-9644468AC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20" y="1373096"/>
            <a:ext cx="5262880" cy="5197695"/>
          </a:xfrm>
          <a:prstGeom prst="rect">
            <a:avLst/>
          </a:prstGeom>
        </p:spPr>
      </p:pic>
    </p:spTree>
    <p:extLst>
      <p:ext uri="{BB962C8B-B14F-4D97-AF65-F5344CB8AC3E}">
        <p14:creationId xmlns:p14="http://schemas.microsoft.com/office/powerpoint/2010/main" val="3248567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D2C7A0-558A-478F-B7A5-B5FBEAA01F4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Agenda</a:t>
            </a:r>
          </a:p>
        </p:txBody>
      </p:sp>
      <p:sp>
        <p:nvSpPr>
          <p:cNvPr id="3" name="Content Placeholder 2">
            <a:extLst>
              <a:ext uri="{FF2B5EF4-FFF2-40B4-BE49-F238E27FC236}">
                <a16:creationId xmlns:a16="http://schemas.microsoft.com/office/drawing/2014/main" id="{1392ECBD-E39A-4025-874C-E0742C8839C4}"/>
              </a:ext>
            </a:extLst>
          </p:cNvPr>
          <p:cNvSpPr>
            <a:spLocks noGrp="1"/>
          </p:cNvSpPr>
          <p:nvPr>
            <p:ph idx="1"/>
          </p:nvPr>
        </p:nvSpPr>
        <p:spPr>
          <a:xfrm>
            <a:off x="5591695" y="1402080"/>
            <a:ext cx="5320696" cy="4053840"/>
          </a:xfrm>
        </p:spPr>
        <p:txBody>
          <a:bodyPr anchor="ctr">
            <a:normAutofit/>
          </a:bodyPr>
          <a:lstStyle/>
          <a:p>
            <a:r>
              <a:rPr lang="en-US" sz="2800" dirty="0"/>
              <a:t>What are we trying to detect?</a:t>
            </a:r>
          </a:p>
          <a:p>
            <a:r>
              <a:rPr lang="en-US" sz="2800" dirty="0"/>
              <a:t>Why we want to use machine learning</a:t>
            </a:r>
          </a:p>
          <a:p>
            <a:r>
              <a:rPr lang="en-US" sz="2800" dirty="0"/>
              <a:t>Data background</a:t>
            </a:r>
          </a:p>
          <a:p>
            <a:r>
              <a:rPr lang="en-US" sz="2800" dirty="0"/>
              <a:t>Methodology</a:t>
            </a:r>
          </a:p>
          <a:p>
            <a:r>
              <a:rPr lang="en-US" sz="2800" dirty="0"/>
              <a:t>Results and conclusions</a:t>
            </a:r>
          </a:p>
        </p:txBody>
      </p:sp>
      <p:sp>
        <p:nvSpPr>
          <p:cNvPr id="4" name="Slide Number Placeholder 3">
            <a:extLst>
              <a:ext uri="{FF2B5EF4-FFF2-40B4-BE49-F238E27FC236}">
                <a16:creationId xmlns:a16="http://schemas.microsoft.com/office/drawing/2014/main" id="{A6DE87B9-AABE-4992-9C53-E262F511F339}"/>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4</a:t>
            </a:fld>
            <a:endParaRPr lang="en-US"/>
          </a:p>
        </p:txBody>
      </p:sp>
    </p:spTree>
    <p:extLst>
      <p:ext uri="{BB962C8B-B14F-4D97-AF65-F5344CB8AC3E}">
        <p14:creationId xmlns:p14="http://schemas.microsoft.com/office/powerpoint/2010/main" val="182507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2" name="Picture 31" descr="A picture containing animal, tree, coral, flower&#10;&#10;Description automatically generated">
            <a:extLst>
              <a:ext uri="{FF2B5EF4-FFF2-40B4-BE49-F238E27FC236}">
                <a16:creationId xmlns:a16="http://schemas.microsoft.com/office/drawing/2014/main" id="{14933400-6AAE-4361-BB6E-F7C54878877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29051" y="4836193"/>
            <a:ext cx="663992" cy="700090"/>
          </a:xfrm>
          <a:prstGeom prst="rect">
            <a:avLst/>
          </a:prstGeom>
        </p:spPr>
      </p:pic>
      <p:pic>
        <p:nvPicPr>
          <p:cNvPr id="20" name="Picture 19" descr="A picture containing scene, road&#10;&#10;Description automatically generated">
            <a:extLst>
              <a:ext uri="{FF2B5EF4-FFF2-40B4-BE49-F238E27FC236}">
                <a16:creationId xmlns:a16="http://schemas.microsoft.com/office/drawing/2014/main" id="{681BC6A4-7349-4177-A6F8-045C8FC897B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16339" y="5276698"/>
            <a:ext cx="1496425" cy="869247"/>
          </a:xfrm>
          <a:prstGeom prst="rect">
            <a:avLst/>
          </a:prstGeom>
        </p:spPr>
      </p:pic>
      <p:sp>
        <p:nvSpPr>
          <p:cNvPr id="19" name="Rectangle 18">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1" name="Rectangle 20">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5</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What are we trying to detect?</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129" y="1825004"/>
            <a:ext cx="6801612" cy="4207496"/>
          </a:xfrm>
        </p:spPr>
        <p:txBody>
          <a:bodyPr>
            <a:normAutofit/>
          </a:bodyPr>
          <a:lstStyle/>
          <a:p>
            <a:r>
              <a:rPr lang="en-US" dirty="0"/>
              <a:t>The United Kingdom’s </a:t>
            </a:r>
            <a:r>
              <a:rPr lang="en-US" dirty="0" err="1"/>
              <a:t>Defence</a:t>
            </a:r>
            <a:r>
              <a:rPr lang="en-US" dirty="0"/>
              <a:t> Science and Technology Laboratory (DSTL) collects large amounts of satellite image data</a:t>
            </a:r>
          </a:p>
          <a:p>
            <a:endParaRPr lang="en-US" dirty="0"/>
          </a:p>
          <a:p>
            <a:r>
              <a:rPr lang="en-US" dirty="0"/>
              <a:t>DSTL created a Kaggle competition in December 2016 that included multi-spectrum satellite images containing key features:</a:t>
            </a:r>
          </a:p>
          <a:p>
            <a:r>
              <a:rPr lang="en-US" dirty="0"/>
              <a:t>Buildings, Miscellaneous Manmade Structures, Roads, Tracks, Trees, Crops, Waterways, Standing Water, and Vehicles</a:t>
            </a:r>
          </a:p>
        </p:txBody>
      </p:sp>
      <p:pic>
        <p:nvPicPr>
          <p:cNvPr id="11" name="Picture 10" descr="A picture containing outdoor, water, mountain, looking&#10;&#10;Description automatically generated">
            <a:extLst>
              <a:ext uri="{FF2B5EF4-FFF2-40B4-BE49-F238E27FC236}">
                <a16:creationId xmlns:a16="http://schemas.microsoft.com/office/drawing/2014/main" id="{4D64E342-A257-446E-827B-F88318B57EEF}"/>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5" r="54818"/>
          <a:stretch/>
        </p:blipFill>
        <p:spPr>
          <a:xfrm>
            <a:off x="1" y="0"/>
            <a:ext cx="4654296" cy="6858000"/>
          </a:xfrm>
          <a:prstGeom prst="rect">
            <a:avLst/>
          </a:prstGeom>
        </p:spPr>
      </p:pic>
      <p:pic>
        <p:nvPicPr>
          <p:cNvPr id="17" name="Picture 16" descr="A close up of a building&#10;&#10;Description automatically generated">
            <a:extLst>
              <a:ext uri="{FF2B5EF4-FFF2-40B4-BE49-F238E27FC236}">
                <a16:creationId xmlns:a16="http://schemas.microsoft.com/office/drawing/2014/main" id="{EB9D9C77-7B43-415A-A264-2397A8188C6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763481" y="4400686"/>
            <a:ext cx="1701070" cy="1701070"/>
          </a:xfrm>
          <a:prstGeom prst="rect">
            <a:avLst/>
          </a:prstGeom>
        </p:spPr>
      </p:pic>
      <p:pic>
        <p:nvPicPr>
          <p:cNvPr id="31" name="Picture 30" descr="A picture containing animal, tree, coral, flower&#10;&#10;Description automatically generated">
            <a:extLst>
              <a:ext uri="{FF2B5EF4-FFF2-40B4-BE49-F238E27FC236}">
                <a16:creationId xmlns:a16="http://schemas.microsoft.com/office/drawing/2014/main" id="{4CA53E7B-0C9D-47B5-89D0-60A79CC85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25524" y="4561305"/>
            <a:ext cx="1449134" cy="1527917"/>
          </a:xfrm>
          <a:prstGeom prst="rect">
            <a:avLst/>
          </a:prstGeom>
        </p:spPr>
      </p:pic>
      <p:pic>
        <p:nvPicPr>
          <p:cNvPr id="33" name="Picture 32" descr="A picture containing animal, tree, coral, flower&#10;&#10;Description automatically generated">
            <a:extLst>
              <a:ext uri="{FF2B5EF4-FFF2-40B4-BE49-F238E27FC236}">
                <a16:creationId xmlns:a16="http://schemas.microsoft.com/office/drawing/2014/main" id="{665CEB2B-A0C9-42F2-998D-7A14B8FDA1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98304" y="5018641"/>
            <a:ext cx="904600" cy="953779"/>
          </a:xfrm>
          <a:prstGeom prst="rect">
            <a:avLst/>
          </a:prstGeom>
        </p:spPr>
      </p:pic>
    </p:spTree>
    <p:extLst>
      <p:ext uri="{BB962C8B-B14F-4D97-AF65-F5344CB8AC3E}">
        <p14:creationId xmlns:p14="http://schemas.microsoft.com/office/powerpoint/2010/main" val="988309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6</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Why we want to use ml</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795" y="1837393"/>
            <a:ext cx="6801612" cy="4207496"/>
          </a:xfrm>
        </p:spPr>
        <p:txBody>
          <a:bodyPr>
            <a:normAutofit/>
          </a:bodyPr>
          <a:lstStyle/>
          <a:p>
            <a:r>
              <a:rPr lang="en-US" dirty="0"/>
              <a:t>Neural networks are powerful tools for finding the relationships between data and some target output.</a:t>
            </a:r>
          </a:p>
          <a:p>
            <a:endParaRPr lang="en-US" dirty="0"/>
          </a:p>
          <a:p>
            <a:r>
              <a:rPr lang="en-US" dirty="0"/>
              <a:t>In this case, a U-Net (a type of CNN built for image segmentation) is a good network for our data.</a:t>
            </a:r>
          </a:p>
        </p:txBody>
      </p:sp>
      <p:pic>
        <p:nvPicPr>
          <p:cNvPr id="4" name="Picture 3">
            <a:extLst>
              <a:ext uri="{FF2B5EF4-FFF2-40B4-BE49-F238E27FC236}">
                <a16:creationId xmlns:a16="http://schemas.microsoft.com/office/drawing/2014/main" id="{50F43E7D-DDB9-4FDE-B8E3-CE435483CD88}"/>
              </a:ext>
            </a:extLst>
          </p:cNvPr>
          <p:cNvPicPr>
            <a:picLocks noChangeAspect="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8800"/>
                    </a14:imgEffect>
                  </a14:imgLayer>
                </a14:imgProps>
              </a:ext>
            </a:extLst>
          </a:blip>
          <a:srcRect l="10110" t="32558" r="77447" b="35039"/>
          <a:stretch/>
        </p:blipFill>
        <p:spPr>
          <a:xfrm>
            <a:off x="0" y="0"/>
            <a:ext cx="4681870" cy="6857999"/>
          </a:xfrm>
          <a:prstGeom prst="rect">
            <a:avLst/>
          </a:prstGeom>
        </p:spPr>
      </p:pic>
      <p:pic>
        <p:nvPicPr>
          <p:cNvPr id="6" name="Picture 5">
            <a:extLst>
              <a:ext uri="{FF2B5EF4-FFF2-40B4-BE49-F238E27FC236}">
                <a16:creationId xmlns:a16="http://schemas.microsoft.com/office/drawing/2014/main" id="{32882A2E-33CB-4D8F-86A8-8E4F4C808749}"/>
              </a:ext>
            </a:extLst>
          </p:cNvPr>
          <p:cNvPicPr>
            <a:picLocks noChangeAspect="1"/>
          </p:cNvPicPr>
          <p:nvPr/>
        </p:nvPicPr>
        <p:blipFill rotWithShape="1">
          <a:blip r:embed="rId5"/>
          <a:srcRect l="64332" t="56920" r="27354" b="19867"/>
          <a:stretch/>
        </p:blipFill>
        <p:spPr>
          <a:xfrm>
            <a:off x="9419314" y="4221121"/>
            <a:ext cx="1013638" cy="1591887"/>
          </a:xfrm>
          <a:prstGeom prst="rect">
            <a:avLst/>
          </a:prstGeom>
        </p:spPr>
      </p:pic>
      <p:sp>
        <p:nvSpPr>
          <p:cNvPr id="22" name="Subtitle 7">
            <a:extLst>
              <a:ext uri="{FF2B5EF4-FFF2-40B4-BE49-F238E27FC236}">
                <a16:creationId xmlns:a16="http://schemas.microsoft.com/office/drawing/2014/main" id="{052C74D3-5F67-493E-BC2E-0B79EE5E7405}"/>
              </a:ext>
            </a:extLst>
          </p:cNvPr>
          <p:cNvSpPr txBox="1">
            <a:spLocks/>
          </p:cNvSpPr>
          <p:nvPr/>
        </p:nvSpPr>
        <p:spPr>
          <a:xfrm>
            <a:off x="5223123" y="5908536"/>
            <a:ext cx="2186716" cy="433336"/>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t>Convolution </a:t>
            </a:r>
            <a:r>
              <a:rPr lang="en-US" dirty="0">
                <a:sym typeface="Wingdings" panose="05000000000000000000" pitchFamily="2" charset="2"/>
              </a:rPr>
              <a:t></a:t>
            </a:r>
            <a:endParaRPr lang="en-US" dirty="0"/>
          </a:p>
        </p:txBody>
      </p:sp>
      <p:sp>
        <p:nvSpPr>
          <p:cNvPr id="36" name="Subtitle 7">
            <a:extLst>
              <a:ext uri="{FF2B5EF4-FFF2-40B4-BE49-F238E27FC236}">
                <a16:creationId xmlns:a16="http://schemas.microsoft.com/office/drawing/2014/main" id="{EFB5E1B1-D157-4560-93C0-3A9FF6F61C03}"/>
              </a:ext>
            </a:extLst>
          </p:cNvPr>
          <p:cNvSpPr txBox="1">
            <a:spLocks/>
          </p:cNvSpPr>
          <p:nvPr/>
        </p:nvSpPr>
        <p:spPr>
          <a:xfrm>
            <a:off x="6780106" y="5908536"/>
            <a:ext cx="2186716" cy="433336"/>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err="1"/>
              <a:t>Upsampling</a:t>
            </a:r>
            <a:endParaRPr lang="en-US" dirty="0"/>
          </a:p>
        </p:txBody>
      </p:sp>
      <p:sp>
        <p:nvSpPr>
          <p:cNvPr id="37" name="Subtitle 7">
            <a:extLst>
              <a:ext uri="{FF2B5EF4-FFF2-40B4-BE49-F238E27FC236}">
                <a16:creationId xmlns:a16="http://schemas.microsoft.com/office/drawing/2014/main" id="{F886F0A1-D4CE-47CC-9944-104C7CFE7B92}"/>
              </a:ext>
            </a:extLst>
          </p:cNvPr>
          <p:cNvSpPr txBox="1">
            <a:spLocks/>
          </p:cNvSpPr>
          <p:nvPr/>
        </p:nvSpPr>
        <p:spPr>
          <a:xfrm>
            <a:off x="8832775" y="5908539"/>
            <a:ext cx="2186716" cy="433336"/>
          </a:xfrm>
          <a:prstGeom prst="rect">
            <a:avLst/>
          </a:prstGeom>
          <a:noFill/>
        </p:spPr>
        <p:txBody>
          <a:bodyPr vert="horz" lIns="91440" tIns="45720" rIns="91440" bIns="45720" rtlCol="0">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75000"/>
                    <a:lumOff val="25000"/>
                  </a:schemeClr>
                </a:solidFill>
                <a:latin typeface="+mn-lt"/>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2000" kern="1200">
                <a:solidFill>
                  <a:schemeClr val="tx1">
                    <a:lumMod val="85000"/>
                    <a:lumOff val="15000"/>
                  </a:schemeClr>
                </a:solidFill>
                <a:latin typeface="+mn-lt"/>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mn-lt"/>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mn-lt"/>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dirty="0"/>
              <a:t>No Dense Layers</a:t>
            </a:r>
          </a:p>
        </p:txBody>
      </p:sp>
      <p:cxnSp>
        <p:nvCxnSpPr>
          <p:cNvPr id="39" name="Straight Connector 38">
            <a:extLst>
              <a:ext uri="{FF2B5EF4-FFF2-40B4-BE49-F238E27FC236}">
                <a16:creationId xmlns:a16="http://schemas.microsoft.com/office/drawing/2014/main" id="{AEF2E116-63AE-419B-8AD6-431FE1F60A94}"/>
              </a:ext>
            </a:extLst>
          </p:cNvPr>
          <p:cNvCxnSpPr/>
          <p:nvPr/>
        </p:nvCxnSpPr>
        <p:spPr>
          <a:xfrm>
            <a:off x="9296400" y="4048760"/>
            <a:ext cx="1198880" cy="185977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1B22E3D-5D10-429C-BAD1-A5C0DDA96DE0}"/>
              </a:ext>
            </a:extLst>
          </p:cNvPr>
          <p:cNvCxnSpPr>
            <a:cxnSpLocks/>
          </p:cNvCxnSpPr>
          <p:nvPr/>
        </p:nvCxnSpPr>
        <p:spPr>
          <a:xfrm flipH="1">
            <a:off x="9356986" y="4018282"/>
            <a:ext cx="1210084" cy="189025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32D58B4-0950-49BF-AC23-8A4CE40CE6F6}"/>
              </a:ext>
            </a:extLst>
          </p:cNvPr>
          <p:cNvGrpSpPr/>
          <p:nvPr/>
        </p:nvGrpSpPr>
        <p:grpSpPr>
          <a:xfrm>
            <a:off x="5390707" y="4221120"/>
            <a:ext cx="3187836" cy="1591891"/>
            <a:chOff x="5390707" y="4221120"/>
            <a:chExt cx="3187836" cy="1591891"/>
          </a:xfrm>
        </p:grpSpPr>
        <p:pic>
          <p:nvPicPr>
            <p:cNvPr id="5" name="Picture 4">
              <a:extLst>
                <a:ext uri="{FF2B5EF4-FFF2-40B4-BE49-F238E27FC236}">
                  <a16:creationId xmlns:a16="http://schemas.microsoft.com/office/drawing/2014/main" id="{3CE0F616-834A-4D85-A352-F0613539AA44}"/>
                </a:ext>
              </a:extLst>
            </p:cNvPr>
            <p:cNvPicPr>
              <a:picLocks noChangeAspect="1"/>
            </p:cNvPicPr>
            <p:nvPr/>
          </p:nvPicPr>
          <p:blipFill rotWithShape="1">
            <a:blip r:embed="rId6"/>
            <a:srcRect l="46919" t="38140" r="35378" b="38648"/>
            <a:stretch/>
          </p:blipFill>
          <p:spPr>
            <a:xfrm>
              <a:off x="5390707" y="4221124"/>
              <a:ext cx="2158410" cy="1591887"/>
            </a:xfrm>
            <a:prstGeom prst="rect">
              <a:avLst/>
            </a:prstGeom>
          </p:spPr>
        </p:pic>
        <p:pic>
          <p:nvPicPr>
            <p:cNvPr id="18" name="Picture 17">
              <a:extLst>
                <a:ext uri="{FF2B5EF4-FFF2-40B4-BE49-F238E27FC236}">
                  <a16:creationId xmlns:a16="http://schemas.microsoft.com/office/drawing/2014/main" id="{F2D1FE65-C34A-40A8-A51A-3AB5850A4B37}"/>
                </a:ext>
              </a:extLst>
            </p:cNvPr>
            <p:cNvPicPr>
              <a:picLocks noChangeAspect="1"/>
            </p:cNvPicPr>
            <p:nvPr/>
          </p:nvPicPr>
          <p:blipFill rotWithShape="1">
            <a:blip r:embed="rId6"/>
            <a:srcRect l="58300" t="38140" r="35750" b="38648"/>
            <a:stretch/>
          </p:blipFill>
          <p:spPr>
            <a:xfrm>
              <a:off x="7549117" y="4221122"/>
              <a:ext cx="725425" cy="1591887"/>
            </a:xfrm>
            <a:prstGeom prst="rect">
              <a:avLst/>
            </a:prstGeom>
          </p:spPr>
        </p:pic>
        <p:cxnSp>
          <p:nvCxnSpPr>
            <p:cNvPr id="24" name="Straight Connector 23">
              <a:extLst>
                <a:ext uri="{FF2B5EF4-FFF2-40B4-BE49-F238E27FC236}">
                  <a16:creationId xmlns:a16="http://schemas.microsoft.com/office/drawing/2014/main" id="{7FF5D52A-974B-4B7C-9CC9-FBBBCE9695C0}"/>
                </a:ext>
              </a:extLst>
            </p:cNvPr>
            <p:cNvCxnSpPr>
              <a:cxnSpLocks/>
            </p:cNvCxnSpPr>
            <p:nvPr/>
          </p:nvCxnSpPr>
          <p:spPr>
            <a:xfrm flipV="1">
              <a:off x="7760434" y="4990708"/>
              <a:ext cx="0" cy="10502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90B4D4-7CCF-49F3-BF2A-BEA49FA77B84}"/>
                </a:ext>
              </a:extLst>
            </p:cNvPr>
            <p:cNvCxnSpPr>
              <a:cxnSpLocks/>
            </p:cNvCxnSpPr>
            <p:nvPr/>
          </p:nvCxnSpPr>
          <p:spPr>
            <a:xfrm>
              <a:off x="7708885" y="5043220"/>
              <a:ext cx="11566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F08E14C-9F1F-4A04-9E1D-6DFAA730AA46}"/>
                </a:ext>
              </a:extLst>
            </p:cNvPr>
            <p:cNvSpPr/>
            <p:nvPr/>
          </p:nvSpPr>
          <p:spPr>
            <a:xfrm>
              <a:off x="8102600" y="4643120"/>
              <a:ext cx="76200" cy="157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7F38081-95E5-45C9-98D7-8C5B6F9509E5}"/>
                </a:ext>
              </a:extLst>
            </p:cNvPr>
            <p:cNvSpPr txBox="1"/>
            <p:nvPr/>
          </p:nvSpPr>
          <p:spPr>
            <a:xfrm>
              <a:off x="7991031" y="4643120"/>
              <a:ext cx="223138" cy="184666"/>
            </a:xfrm>
            <a:prstGeom prst="rect">
              <a:avLst/>
            </a:prstGeom>
            <a:noFill/>
          </p:spPr>
          <p:txBody>
            <a:bodyPr wrap="none" rtlCol="0">
              <a:spAutoFit/>
            </a:bodyPr>
            <a:lstStyle/>
            <a:p>
              <a:r>
                <a:rPr lang="en-US" sz="600" dirty="0">
                  <a:solidFill>
                    <a:schemeClr val="bg1">
                      <a:lumMod val="75000"/>
                      <a:lumOff val="25000"/>
                    </a:schemeClr>
                  </a:solidFill>
                </a:rPr>
                <a:t>3</a:t>
              </a:r>
            </a:p>
          </p:txBody>
        </p:sp>
        <p:pic>
          <p:nvPicPr>
            <p:cNvPr id="35" name="Picture 34">
              <a:extLst>
                <a:ext uri="{FF2B5EF4-FFF2-40B4-BE49-F238E27FC236}">
                  <a16:creationId xmlns:a16="http://schemas.microsoft.com/office/drawing/2014/main" id="{BB68A156-0722-4BC6-8076-92FDED34FADA}"/>
                </a:ext>
              </a:extLst>
            </p:cNvPr>
            <p:cNvPicPr>
              <a:picLocks noChangeAspect="1"/>
            </p:cNvPicPr>
            <p:nvPr/>
          </p:nvPicPr>
          <p:blipFill rotWithShape="1">
            <a:blip r:embed="rId6"/>
            <a:srcRect l="52621" t="43923" r="43921" b="52373"/>
            <a:stretch/>
          </p:blipFill>
          <p:spPr>
            <a:xfrm>
              <a:off x="7554174" y="4634584"/>
              <a:ext cx="421640" cy="254001"/>
            </a:xfrm>
            <a:prstGeom prst="rect">
              <a:avLst/>
            </a:prstGeom>
          </p:spPr>
        </p:pic>
        <p:pic>
          <p:nvPicPr>
            <p:cNvPr id="44" name="Picture 43">
              <a:extLst>
                <a:ext uri="{FF2B5EF4-FFF2-40B4-BE49-F238E27FC236}">
                  <a16:creationId xmlns:a16="http://schemas.microsoft.com/office/drawing/2014/main" id="{38DF0C77-F22A-434D-9790-4FCF09C277BF}"/>
                </a:ext>
              </a:extLst>
            </p:cNvPr>
            <p:cNvPicPr>
              <a:picLocks noChangeAspect="1"/>
            </p:cNvPicPr>
            <p:nvPr/>
          </p:nvPicPr>
          <p:blipFill rotWithShape="1">
            <a:blip r:embed="rId6"/>
            <a:srcRect l="52621" t="57564" r="43921" b="40303"/>
            <a:stretch/>
          </p:blipFill>
          <p:spPr>
            <a:xfrm>
              <a:off x="7551992" y="5556738"/>
              <a:ext cx="421640" cy="146274"/>
            </a:xfrm>
            <a:prstGeom prst="rect">
              <a:avLst/>
            </a:prstGeom>
          </p:spPr>
        </p:pic>
        <p:pic>
          <p:nvPicPr>
            <p:cNvPr id="45" name="Picture 44">
              <a:extLst>
                <a:ext uri="{FF2B5EF4-FFF2-40B4-BE49-F238E27FC236}">
                  <a16:creationId xmlns:a16="http://schemas.microsoft.com/office/drawing/2014/main" id="{DFD4F778-C6C9-499A-B667-5C97F69FBE8A}"/>
                </a:ext>
              </a:extLst>
            </p:cNvPr>
            <p:cNvPicPr>
              <a:picLocks noChangeAspect="1"/>
            </p:cNvPicPr>
            <p:nvPr/>
          </p:nvPicPr>
          <p:blipFill rotWithShape="1">
            <a:blip r:embed="rId6"/>
            <a:srcRect l="47576" t="37734" r="49642" b="39075"/>
            <a:stretch/>
          </p:blipFill>
          <p:spPr>
            <a:xfrm>
              <a:off x="8239386" y="4221120"/>
              <a:ext cx="339157" cy="1590303"/>
            </a:xfrm>
            <a:prstGeom prst="rect">
              <a:avLst/>
            </a:prstGeom>
          </p:spPr>
        </p:pic>
      </p:grpSp>
      <p:sp>
        <p:nvSpPr>
          <p:cNvPr id="3" name="Rectangle 2">
            <a:extLst>
              <a:ext uri="{FF2B5EF4-FFF2-40B4-BE49-F238E27FC236}">
                <a16:creationId xmlns:a16="http://schemas.microsoft.com/office/drawing/2014/main" id="{B6738840-C508-4175-99EB-D85B178D4564}"/>
              </a:ext>
            </a:extLst>
          </p:cNvPr>
          <p:cNvSpPr/>
          <p:nvPr/>
        </p:nvSpPr>
        <p:spPr>
          <a:xfrm>
            <a:off x="7720396" y="4378960"/>
            <a:ext cx="82484" cy="124185"/>
          </a:xfrm>
          <a:prstGeom prst="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9AF8B16-C7C9-4F62-ADDB-B24CD0EB2AB7}"/>
              </a:ext>
            </a:extLst>
          </p:cNvPr>
          <p:cNvSpPr txBox="1"/>
          <p:nvPr/>
        </p:nvSpPr>
        <p:spPr>
          <a:xfrm>
            <a:off x="7641419" y="4310207"/>
            <a:ext cx="261610" cy="276999"/>
          </a:xfrm>
          <a:prstGeom prst="rect">
            <a:avLst/>
          </a:prstGeom>
          <a:noFill/>
        </p:spPr>
        <p:txBody>
          <a:bodyPr wrap="none" rtlCol="0">
            <a:spAutoFit/>
          </a:bodyPr>
          <a:lstStyle/>
          <a:p>
            <a:r>
              <a:rPr lang="en-US" sz="1200" dirty="0">
                <a:solidFill>
                  <a:schemeClr val="bg1">
                    <a:lumMod val="75000"/>
                    <a:lumOff val="25000"/>
                  </a:schemeClr>
                </a:solidFill>
              </a:rPr>
              <a:t>3</a:t>
            </a:r>
          </a:p>
        </p:txBody>
      </p:sp>
      <p:sp>
        <p:nvSpPr>
          <p:cNvPr id="26" name="TextBox 28">
            <a:extLst>
              <a:ext uri="{FF2B5EF4-FFF2-40B4-BE49-F238E27FC236}">
                <a16:creationId xmlns:a16="http://schemas.microsoft.com/office/drawing/2014/main" id="{9E2D9A08-57B7-4767-9449-1AB3D8B75CD6}"/>
              </a:ext>
            </a:extLst>
          </p:cNvPr>
          <p:cNvSpPr txBox="1"/>
          <p:nvPr/>
        </p:nvSpPr>
        <p:spPr>
          <a:xfrm>
            <a:off x="7714973" y="4626364"/>
            <a:ext cx="237490" cy="303530"/>
          </a:xfrm>
          <a:prstGeom prst="rect">
            <a:avLst/>
          </a:prstGeom>
          <a:noFill/>
        </p:spPr>
        <p:txBody>
          <a:bodyPr wrap="none" rtlCol="0">
            <a:spAutoFit/>
          </a:bodyPr>
          <a:lstStyle/>
          <a:p>
            <a:pPr marL="0" marR="0">
              <a:lnSpc>
                <a:spcPct val="107000"/>
              </a:lnSpc>
              <a:spcBef>
                <a:spcPts val="0"/>
              </a:spcBef>
              <a:spcAft>
                <a:spcPts val="800"/>
              </a:spcAft>
            </a:pPr>
            <a:r>
              <a:rPr lang="en-US" sz="700" kern="1200">
                <a:solidFill>
                  <a:srgbClr val="404040"/>
                </a:solidFill>
                <a:effectLst/>
                <a:latin typeface="Times New Roman" panose="02020603050405020304" pitchFamily="18" charset="0"/>
                <a:ea typeface="Calibri" panose="020F0502020204030204" pitchFamily="34" charset="0"/>
                <a:cs typeface="Times New Roman" panose="02020603050405020304" pitchFamily="18" charset="0"/>
              </a:rPr>
              <a:t>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0563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7</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Data Background</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129" y="1825004"/>
            <a:ext cx="6801612" cy="4207496"/>
          </a:xfrm>
        </p:spPr>
        <p:txBody>
          <a:bodyPr>
            <a:normAutofit/>
          </a:bodyPr>
          <a:lstStyle/>
          <a:p>
            <a:r>
              <a:rPr lang="en-US" dirty="0"/>
              <a:t>The DSTL dataset contains 150 3-band and 16-band satellite images of various locations in the United Kingdom</a:t>
            </a:r>
          </a:p>
          <a:p>
            <a:endParaRPr lang="en-US" dirty="0"/>
          </a:p>
          <a:p>
            <a:r>
              <a:rPr lang="en-US" dirty="0"/>
              <a:t>Each training image has labeled polygon coordinates that correspond to a target – 10 targets in total.</a:t>
            </a:r>
          </a:p>
          <a:p>
            <a:endParaRPr lang="en-US" dirty="0"/>
          </a:p>
          <a:p>
            <a:r>
              <a:rPr lang="en-US" dirty="0"/>
              <a:t>Since some data types were similar (e.g. large and small vehicles) we started preprocessing by grouping together those training sets and masking the images with labeled polygons.</a:t>
            </a:r>
          </a:p>
          <a:p>
            <a:endParaRPr lang="en-US" dirty="0"/>
          </a:p>
        </p:txBody>
      </p:sp>
      <p:pic>
        <p:nvPicPr>
          <p:cNvPr id="5" name="Picture 4" descr="A picture containing cake&#10;&#10;Description automatically generated">
            <a:extLst>
              <a:ext uri="{FF2B5EF4-FFF2-40B4-BE49-F238E27FC236}">
                <a16:creationId xmlns:a16="http://schemas.microsoft.com/office/drawing/2014/main" id="{207EB862-BA51-4705-BE77-5FD6114CE64F}"/>
              </a:ext>
            </a:extLst>
          </p:cNvPr>
          <p:cNvPicPr>
            <a:picLocks noChangeAspect="1"/>
          </p:cNvPicPr>
          <p:nvPr/>
        </p:nvPicPr>
        <p:blipFill rotWithShape="1">
          <a:blip r:embed="rId3">
            <a:extLst>
              <a:ext uri="{28A0092B-C50C-407E-A947-70E740481C1C}">
                <a14:useLocalDpi xmlns:a14="http://schemas.microsoft.com/office/drawing/2010/main" val="0"/>
              </a:ext>
            </a:extLst>
          </a:blip>
          <a:srcRect t="48812"/>
          <a:stretch/>
        </p:blipFill>
        <p:spPr>
          <a:xfrm>
            <a:off x="1" y="4450681"/>
            <a:ext cx="4681869" cy="2407319"/>
          </a:xfrm>
          <a:prstGeom prst="rect">
            <a:avLst/>
          </a:prstGeom>
          <a:ln>
            <a:solidFill>
              <a:schemeClr val="bg1">
                <a:lumMod val="50000"/>
                <a:lumOff val="50000"/>
              </a:schemeClr>
            </a:solidFill>
          </a:ln>
        </p:spPr>
      </p:pic>
      <p:pic>
        <p:nvPicPr>
          <p:cNvPr id="9" name="Picture 8" descr="A picture containing rain&#10;&#10;Description automatically generated">
            <a:extLst>
              <a:ext uri="{FF2B5EF4-FFF2-40B4-BE49-F238E27FC236}">
                <a16:creationId xmlns:a16="http://schemas.microsoft.com/office/drawing/2014/main" id="{8E3924DC-B022-46BD-AEF0-373FB8329EF2}"/>
              </a:ext>
            </a:extLst>
          </p:cNvPr>
          <p:cNvPicPr>
            <a:picLocks noChangeAspect="1"/>
          </p:cNvPicPr>
          <p:nvPr/>
        </p:nvPicPr>
        <p:blipFill rotWithShape="1">
          <a:blip r:embed="rId4">
            <a:extLst>
              <a:ext uri="{28A0092B-C50C-407E-A947-70E740481C1C}">
                <a14:useLocalDpi xmlns:a14="http://schemas.microsoft.com/office/drawing/2010/main" val="0"/>
              </a:ext>
            </a:extLst>
          </a:blip>
          <a:srcRect t="1854" b="47738"/>
          <a:stretch/>
        </p:blipFill>
        <p:spPr>
          <a:xfrm>
            <a:off x="0" y="0"/>
            <a:ext cx="4681870" cy="2321914"/>
          </a:xfrm>
          <a:prstGeom prst="rect">
            <a:avLst/>
          </a:prstGeom>
          <a:ln>
            <a:solidFill>
              <a:schemeClr val="bg1">
                <a:lumMod val="50000"/>
                <a:lumOff val="50000"/>
              </a:schemeClr>
            </a:solidFill>
          </a:ln>
        </p:spPr>
      </p:pic>
      <p:pic>
        <p:nvPicPr>
          <p:cNvPr id="11" name="Picture 10" descr="A close up of an animal&#10;&#10;Description automatically generated">
            <a:extLst>
              <a:ext uri="{FF2B5EF4-FFF2-40B4-BE49-F238E27FC236}">
                <a16:creationId xmlns:a16="http://schemas.microsoft.com/office/drawing/2014/main" id="{2898CDF2-E891-4C72-BEF8-F8D9D3983CD2}"/>
              </a:ext>
            </a:extLst>
          </p:cNvPr>
          <p:cNvPicPr>
            <a:picLocks noChangeAspect="1"/>
          </p:cNvPicPr>
          <p:nvPr/>
        </p:nvPicPr>
        <p:blipFill rotWithShape="1">
          <a:blip r:embed="rId5">
            <a:extLst>
              <a:ext uri="{28A0092B-C50C-407E-A947-70E740481C1C}">
                <a14:useLocalDpi xmlns:a14="http://schemas.microsoft.com/office/drawing/2010/main" val="0"/>
              </a:ext>
            </a:extLst>
          </a:blip>
          <a:srcRect b="50000"/>
          <a:stretch/>
        </p:blipFill>
        <p:spPr>
          <a:xfrm>
            <a:off x="0" y="2232985"/>
            <a:ext cx="4681870" cy="2303100"/>
          </a:xfrm>
          <a:prstGeom prst="rect">
            <a:avLst/>
          </a:prstGeom>
          <a:ln>
            <a:solidFill>
              <a:schemeClr val="bg1">
                <a:lumMod val="50000"/>
                <a:lumOff val="50000"/>
              </a:schemeClr>
            </a:solidFill>
          </a:ln>
        </p:spPr>
      </p:pic>
    </p:spTree>
    <p:extLst>
      <p:ext uri="{BB962C8B-B14F-4D97-AF65-F5344CB8AC3E}">
        <p14:creationId xmlns:p14="http://schemas.microsoft.com/office/powerpoint/2010/main" val="379792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8</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Methodology</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129" y="1825004"/>
            <a:ext cx="6801612" cy="4207496"/>
          </a:xfrm>
        </p:spPr>
        <p:txBody>
          <a:bodyPr>
            <a:normAutofit fontScale="92500" lnSpcReduction="10000"/>
          </a:bodyPr>
          <a:lstStyle/>
          <a:p>
            <a:r>
              <a:rPr lang="en-US" dirty="0"/>
              <a:t>After preprocessing, we had five sets of masked training data that had been transposed and could be split into different specialized image segmentation U-Nets.</a:t>
            </a:r>
          </a:p>
          <a:p>
            <a:endParaRPr lang="en-US" dirty="0"/>
          </a:p>
          <a:p>
            <a:r>
              <a:rPr lang="en-US" dirty="0"/>
              <a:t>This data was fed into U-Nets built in the </a:t>
            </a:r>
            <a:r>
              <a:rPr lang="en-US" dirty="0" err="1"/>
              <a:t>Keras</a:t>
            </a:r>
            <a:r>
              <a:rPr lang="en-US" dirty="0"/>
              <a:t> ML library.</a:t>
            </a:r>
          </a:p>
          <a:p>
            <a:endParaRPr lang="en-US" dirty="0"/>
          </a:p>
          <a:p>
            <a:r>
              <a:rPr lang="en-US" dirty="0"/>
              <a:t>A generator within the network randomly splits the input images into smaller chunks via cropping for better training.</a:t>
            </a:r>
          </a:p>
          <a:p>
            <a:endParaRPr lang="en-US" dirty="0"/>
          </a:p>
          <a:p>
            <a:r>
              <a:rPr lang="en-US" dirty="0"/>
              <a:t>The U-Net had 10 convolutional layers and included normalization, Exponential Linear Unit (ELU) activations, pooling, and cropping to achieve better performance.</a:t>
            </a:r>
          </a:p>
          <a:p>
            <a:endParaRPr lang="en-US" dirty="0"/>
          </a:p>
          <a:p>
            <a:endParaRPr lang="en-US" dirty="0"/>
          </a:p>
        </p:txBody>
      </p:sp>
      <p:pic>
        <p:nvPicPr>
          <p:cNvPr id="3" name="Picture 2" descr="A picture containing rain&#10;&#10;Description automatically generated">
            <a:extLst>
              <a:ext uri="{FF2B5EF4-FFF2-40B4-BE49-F238E27FC236}">
                <a16:creationId xmlns:a16="http://schemas.microsoft.com/office/drawing/2014/main" id="{887DB992-4AA1-4FE4-B597-40F1D2CE0A03}"/>
              </a:ext>
            </a:extLst>
          </p:cNvPr>
          <p:cNvPicPr>
            <a:picLocks noChangeAspect="1"/>
          </p:cNvPicPr>
          <p:nvPr/>
        </p:nvPicPr>
        <p:blipFill rotWithShape="1">
          <a:blip r:embed="rId3">
            <a:extLst>
              <a:ext uri="{28A0092B-C50C-407E-A947-70E740481C1C}">
                <a14:useLocalDpi xmlns:a14="http://schemas.microsoft.com/office/drawing/2010/main" val="0"/>
              </a:ext>
            </a:extLst>
          </a:blip>
          <a:srcRect t="53827"/>
          <a:stretch/>
        </p:blipFill>
        <p:spPr>
          <a:xfrm>
            <a:off x="0" y="4691689"/>
            <a:ext cx="4681870" cy="2166310"/>
          </a:xfrm>
          <a:prstGeom prst="rect">
            <a:avLst/>
          </a:prstGeom>
          <a:ln>
            <a:solidFill>
              <a:schemeClr val="bg1">
                <a:lumMod val="50000"/>
                <a:lumOff val="50000"/>
              </a:schemeClr>
            </a:solidFill>
          </a:ln>
        </p:spPr>
      </p:pic>
      <p:pic>
        <p:nvPicPr>
          <p:cNvPr id="10" name="Picture 9" descr="A picture containing indoor, star, sitting, background&#10;&#10;Description automatically generated">
            <a:extLst>
              <a:ext uri="{FF2B5EF4-FFF2-40B4-BE49-F238E27FC236}">
                <a16:creationId xmlns:a16="http://schemas.microsoft.com/office/drawing/2014/main" id="{8FAA9762-9734-4EA2-ADDE-46B7C7506859}"/>
              </a:ext>
            </a:extLst>
          </p:cNvPr>
          <p:cNvPicPr>
            <a:picLocks noChangeAspect="1"/>
          </p:cNvPicPr>
          <p:nvPr/>
        </p:nvPicPr>
        <p:blipFill rotWithShape="1">
          <a:blip r:embed="rId4">
            <a:extLst>
              <a:ext uri="{28A0092B-C50C-407E-A947-70E740481C1C}">
                <a14:useLocalDpi xmlns:a14="http://schemas.microsoft.com/office/drawing/2010/main" val="0"/>
              </a:ext>
            </a:extLst>
          </a:blip>
          <a:srcRect b="53868"/>
          <a:stretch/>
        </p:blipFill>
        <p:spPr>
          <a:xfrm>
            <a:off x="0" y="1"/>
            <a:ext cx="4681869" cy="2166310"/>
          </a:xfrm>
          <a:prstGeom prst="rect">
            <a:avLst/>
          </a:prstGeom>
          <a:ln>
            <a:solidFill>
              <a:schemeClr val="bg1">
                <a:lumMod val="50000"/>
                <a:lumOff val="50000"/>
              </a:schemeClr>
            </a:solidFill>
          </a:ln>
        </p:spPr>
      </p:pic>
      <p:pic>
        <p:nvPicPr>
          <p:cNvPr id="15" name="Picture 14" descr="A close up of a web page&#10;&#10;Description automatically generated">
            <a:extLst>
              <a:ext uri="{FF2B5EF4-FFF2-40B4-BE49-F238E27FC236}">
                <a16:creationId xmlns:a16="http://schemas.microsoft.com/office/drawing/2014/main" id="{A603B851-AD3B-4CC3-92B5-F35101207DC0}"/>
              </a:ext>
            </a:extLst>
          </p:cNvPr>
          <p:cNvPicPr>
            <a:picLocks noChangeAspect="1"/>
          </p:cNvPicPr>
          <p:nvPr/>
        </p:nvPicPr>
        <p:blipFill rotWithShape="1">
          <a:blip r:embed="rId5">
            <a:extLst>
              <a:ext uri="{28A0092B-C50C-407E-A947-70E740481C1C}">
                <a14:useLocalDpi xmlns:a14="http://schemas.microsoft.com/office/drawing/2010/main" val="0"/>
              </a:ext>
            </a:extLst>
          </a:blip>
          <a:srcRect t="23111" b="23110"/>
          <a:stretch/>
        </p:blipFill>
        <p:spPr>
          <a:xfrm>
            <a:off x="0" y="2166311"/>
            <a:ext cx="4686067" cy="2525378"/>
          </a:xfrm>
          <a:prstGeom prst="rect">
            <a:avLst/>
          </a:prstGeom>
          <a:ln>
            <a:solidFill>
              <a:schemeClr val="bg1">
                <a:lumMod val="50000"/>
                <a:lumOff val="50000"/>
              </a:schemeClr>
            </a:solidFill>
          </a:ln>
        </p:spPr>
      </p:pic>
    </p:spTree>
    <p:extLst>
      <p:ext uri="{BB962C8B-B14F-4D97-AF65-F5344CB8AC3E}">
        <p14:creationId xmlns:p14="http://schemas.microsoft.com/office/powerpoint/2010/main" val="349345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E091962-CE48-43C4-A4C4-590150C93AD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3A98EE3D-8CD1-4C3F-BD1C-C98C9596463C}" type="slidenum">
              <a:rPr lang="en-US" smtClean="0"/>
              <a:pPr>
                <a:lnSpc>
                  <a:spcPct val="90000"/>
                </a:lnSpc>
                <a:spcAft>
                  <a:spcPts val="600"/>
                </a:spcAft>
              </a:pPr>
              <a:t>9</a:t>
            </a:fld>
            <a:endParaRPr lang="en-US"/>
          </a:p>
        </p:txBody>
      </p:sp>
      <p:sp>
        <p:nvSpPr>
          <p:cNvPr id="13" name="Title 4">
            <a:extLst>
              <a:ext uri="{FF2B5EF4-FFF2-40B4-BE49-F238E27FC236}">
                <a16:creationId xmlns:a16="http://schemas.microsoft.com/office/drawing/2014/main" id="{3D2DB663-4D26-4643-9A27-06FCDE9A8B5D}"/>
              </a:ext>
            </a:extLst>
          </p:cNvPr>
          <p:cNvSpPr>
            <a:spLocks noGrp="1"/>
          </p:cNvSpPr>
          <p:nvPr>
            <p:ph type="ctrTitle"/>
          </p:nvPr>
        </p:nvSpPr>
        <p:spPr>
          <a:xfrm>
            <a:off x="5036129" y="274320"/>
            <a:ext cx="6801612" cy="877451"/>
          </a:xfrm>
        </p:spPr>
        <p:txBody>
          <a:bodyPr>
            <a:noAutofit/>
          </a:bodyPr>
          <a:lstStyle/>
          <a:p>
            <a:r>
              <a:rPr lang="en-US" sz="2400" dirty="0"/>
              <a:t>Methodology</a:t>
            </a:r>
          </a:p>
        </p:txBody>
      </p:sp>
      <p:sp>
        <p:nvSpPr>
          <p:cNvPr id="8" name="Subtitle 7">
            <a:extLst>
              <a:ext uri="{FF2B5EF4-FFF2-40B4-BE49-F238E27FC236}">
                <a16:creationId xmlns:a16="http://schemas.microsoft.com/office/drawing/2014/main" id="{C7B13CB8-3701-4F9C-ADDD-FD1A22EAB854}"/>
              </a:ext>
            </a:extLst>
          </p:cNvPr>
          <p:cNvSpPr>
            <a:spLocks noGrp="1"/>
          </p:cNvSpPr>
          <p:nvPr>
            <p:ph type="subTitle" idx="1"/>
          </p:nvPr>
        </p:nvSpPr>
        <p:spPr>
          <a:xfrm>
            <a:off x="5036129" y="1825004"/>
            <a:ext cx="6801612" cy="4207496"/>
          </a:xfrm>
        </p:spPr>
        <p:txBody>
          <a:bodyPr>
            <a:normAutofit/>
          </a:bodyPr>
          <a:lstStyle/>
          <a:p>
            <a:r>
              <a:rPr lang="en-US" dirty="0"/>
              <a:t>The Jaccard index was our performance metric and it is a statistical measure of the similarity between sample sets.</a:t>
            </a:r>
          </a:p>
          <a:p>
            <a:endParaRPr lang="en-US" dirty="0"/>
          </a:p>
          <a:p>
            <a:r>
              <a:rPr lang="en-US" dirty="0"/>
              <a:t>After training each of the U-Net feature models, they could be merged to predict the presence of each of our target classes.</a:t>
            </a:r>
          </a:p>
          <a:p>
            <a:endParaRPr lang="en-US" dirty="0"/>
          </a:p>
          <a:p>
            <a:r>
              <a:rPr lang="en-US" dirty="0" err="1"/>
              <a:t>Pytorch</a:t>
            </a:r>
            <a:r>
              <a:rPr lang="en-US" dirty="0"/>
              <a:t> was also tested as a framework, but the performance of the </a:t>
            </a:r>
            <a:r>
              <a:rPr lang="en-US" dirty="0" err="1"/>
              <a:t>Keras</a:t>
            </a:r>
            <a:r>
              <a:rPr lang="en-US" dirty="0"/>
              <a:t> models were able to achieve our goals.</a:t>
            </a:r>
          </a:p>
          <a:p>
            <a:endParaRPr lang="en-US" dirty="0"/>
          </a:p>
          <a:p>
            <a:endParaRPr lang="en-US" dirty="0"/>
          </a:p>
        </p:txBody>
      </p:sp>
      <p:pic>
        <p:nvPicPr>
          <p:cNvPr id="2" name="Picture 1">
            <a:extLst>
              <a:ext uri="{FF2B5EF4-FFF2-40B4-BE49-F238E27FC236}">
                <a16:creationId xmlns:a16="http://schemas.microsoft.com/office/drawing/2014/main" id="{70930CB8-64FC-440B-9BE6-E15CFB8E42E9}"/>
              </a:ext>
            </a:extLst>
          </p:cNvPr>
          <p:cNvPicPr>
            <a:picLocks noChangeAspect="1"/>
          </p:cNvPicPr>
          <p:nvPr/>
        </p:nvPicPr>
        <p:blipFill>
          <a:blip r:embed="rId3"/>
          <a:stretch>
            <a:fillRect/>
          </a:stretch>
        </p:blipFill>
        <p:spPr>
          <a:xfrm>
            <a:off x="354259" y="1825004"/>
            <a:ext cx="4290303" cy="3346436"/>
          </a:xfrm>
          <a:prstGeom prst="rect">
            <a:avLst/>
          </a:prstGeom>
        </p:spPr>
      </p:pic>
      <p:sp>
        <p:nvSpPr>
          <p:cNvPr id="3" name="TextBox 2">
            <a:extLst>
              <a:ext uri="{FF2B5EF4-FFF2-40B4-BE49-F238E27FC236}">
                <a16:creationId xmlns:a16="http://schemas.microsoft.com/office/drawing/2014/main" id="{110F62C7-4CC2-4071-A0B9-41E9B7B865ED}"/>
              </a:ext>
            </a:extLst>
          </p:cNvPr>
          <p:cNvSpPr txBox="1"/>
          <p:nvPr/>
        </p:nvSpPr>
        <p:spPr>
          <a:xfrm>
            <a:off x="354259" y="6400800"/>
            <a:ext cx="2219518" cy="369332"/>
          </a:xfrm>
          <a:prstGeom prst="rect">
            <a:avLst/>
          </a:prstGeom>
          <a:noFill/>
        </p:spPr>
        <p:txBody>
          <a:bodyPr wrap="none" rtlCol="0">
            <a:spAutoFit/>
          </a:bodyPr>
          <a:lstStyle/>
          <a:p>
            <a:r>
              <a:rPr lang="en-US" dirty="0"/>
              <a:t>Image from Wikipedia</a:t>
            </a:r>
          </a:p>
        </p:txBody>
      </p:sp>
    </p:spTree>
    <p:extLst>
      <p:ext uri="{BB962C8B-B14F-4D97-AF65-F5344CB8AC3E}">
        <p14:creationId xmlns:p14="http://schemas.microsoft.com/office/powerpoint/2010/main" val="51302943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592</TotalTime>
  <Words>1240</Words>
  <Application>Microsoft Office PowerPoint</Application>
  <PresentationFormat>Widescreen</PresentationFormat>
  <Paragraphs>177</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Gill Sans MT</vt:lpstr>
      <vt:lpstr>Times New Roman</vt:lpstr>
      <vt:lpstr>Parcel</vt:lpstr>
      <vt:lpstr>Training an Eye in the Sky</vt:lpstr>
      <vt:lpstr>Our Goal</vt:lpstr>
      <vt:lpstr>Training an Eye in the Sky Distinguishing similar features in satellite imagery</vt:lpstr>
      <vt:lpstr>Agenda</vt:lpstr>
      <vt:lpstr>What are we trying to detect?</vt:lpstr>
      <vt:lpstr>Why we want to use ml</vt:lpstr>
      <vt:lpstr>Data Background</vt:lpstr>
      <vt:lpstr>Methodology</vt:lpstr>
      <vt:lpstr>Methodology</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lpstr>Results and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an Eye in the Sky</dc:title>
  <dc:creator>Nick Harbeck</dc:creator>
  <cp:lastModifiedBy>Nick Harbeck</cp:lastModifiedBy>
  <cp:revision>27</cp:revision>
  <dcterms:created xsi:type="dcterms:W3CDTF">2020-04-19T16:05:39Z</dcterms:created>
  <dcterms:modified xsi:type="dcterms:W3CDTF">2020-04-22T21:03:41Z</dcterms:modified>
</cp:coreProperties>
</file>